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6D6"/>
              </a:solidFill>
              <a:prstDash val="solid"/>
              <a:miter lim="400000"/>
            </a:ln>
          </a:left>
          <a:right>
            <a:ln w="254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254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6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32650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6D6"/>
              </a:solidFill>
              <a:prstDash val="solid"/>
              <a:miter lim="400000"/>
            </a:ln>
          </a:top>
          <a:bottom>
            <a:ln w="254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32650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84E00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17101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AAAAA"/>
              </a:solidFill>
              <a:prstDash val="solid"/>
              <a:miter lim="400000"/>
            </a:ln>
          </a:left>
          <a:right>
            <a:ln w="12700" cap="flat">
              <a:solidFill>
                <a:srgbClr val="AAAAAA"/>
              </a:solidFill>
              <a:prstDash val="solid"/>
              <a:miter lim="400000"/>
            </a:ln>
          </a:right>
          <a:top>
            <a:ln w="12700" cap="flat">
              <a:solidFill>
                <a:srgbClr val="AAAAAA"/>
              </a:solidFill>
              <a:prstDash val="solid"/>
              <a:miter lim="400000"/>
            </a:ln>
          </a:top>
          <a:bottom>
            <a:ln w="12700" cap="flat">
              <a:solidFill>
                <a:srgbClr val="AAAAAA"/>
              </a:solidFill>
              <a:prstDash val="solid"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106375"/>
              <a:satOff val="9554"/>
              <a:lumOff val="-13516"/>
            </a:schemeClr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106375"/>
              <a:satOff val="9554"/>
              <a:lumOff val="-13516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-119728"/>
              <a:satOff val="5580"/>
              <a:lumOff val="-12961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50E48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50E48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09090"/>
              </a:solidFill>
              <a:prstDash val="solid"/>
              <a:miter lim="400000"/>
            </a:ln>
          </a:left>
          <a:right>
            <a:ln w="12700" cap="flat">
              <a:solidFill>
                <a:srgbClr val="909090"/>
              </a:solidFill>
              <a:prstDash val="solid"/>
              <a:miter lim="400000"/>
            </a:ln>
          </a:right>
          <a:top>
            <a:ln w="12700" cap="flat">
              <a:solidFill>
                <a:srgbClr val="909090"/>
              </a:solidFill>
              <a:prstDash val="solid"/>
              <a:miter lim="400000"/>
            </a:ln>
          </a:top>
          <a:bottom>
            <a:ln w="12700" cap="flat">
              <a:solidFill>
                <a:srgbClr val="909090"/>
              </a:solidFill>
              <a:prstDash val="solid"/>
              <a:miter lim="400000"/>
            </a:ln>
          </a:bottom>
          <a:insideH>
            <a:ln w="12700" cap="flat">
              <a:solidFill>
                <a:srgbClr val="909090"/>
              </a:solidFill>
              <a:prstDash val="solid"/>
              <a:miter lim="400000"/>
            </a:ln>
          </a:insideH>
          <a:insideV>
            <a:ln w="12700" cap="flat">
              <a:solidFill>
                <a:srgbClr val="90909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98089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6A0AC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6A0AC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3700"/>
            </a:lvl1pPr>
            <a:lvl2pPr marL="0" indent="0" algn="ctr">
              <a:spcBef>
                <a:spcPts val="0"/>
              </a:spcBef>
              <a:buClrTx/>
              <a:buSzTx/>
              <a:buNone/>
              <a:defRPr sz="3700"/>
            </a:lvl2pPr>
            <a:lvl3pPr marL="0" indent="0" algn="ctr">
              <a:spcBef>
                <a:spcPts val="0"/>
              </a:spcBef>
              <a:buClrTx/>
              <a:buSzTx/>
              <a:buNone/>
              <a:defRPr sz="3700"/>
            </a:lvl3pPr>
            <a:lvl4pPr marL="0" indent="0" algn="ctr">
              <a:spcBef>
                <a:spcPts val="0"/>
              </a:spcBef>
              <a:buClrTx/>
              <a:buSzTx/>
              <a:buNone/>
              <a:defRPr sz="3700"/>
            </a:lvl4pPr>
            <a:lvl5pPr marL="0" indent="0" algn="ctr">
              <a:spcBef>
                <a:spcPts val="0"/>
              </a:spcBef>
              <a:buClrTx/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13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i="1" sz="24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14"/>
          </p:nvPr>
        </p:nvSpPr>
        <p:spPr>
          <a:xfrm>
            <a:off x="1270000" y="4308599"/>
            <a:ext cx="10464800" cy="6097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13"/>
          </p:nvPr>
        </p:nvSpPr>
        <p:spPr>
          <a:xfrm>
            <a:off x="1619250" y="673100"/>
            <a:ext cx="9758016" cy="5905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3700"/>
            </a:lvl1pPr>
            <a:lvl2pPr marL="0" indent="0" algn="ctr">
              <a:spcBef>
                <a:spcPts val="0"/>
              </a:spcBef>
              <a:buClrTx/>
              <a:buSzTx/>
              <a:buNone/>
              <a:defRPr sz="3700"/>
            </a:lvl2pPr>
            <a:lvl3pPr marL="0" indent="0" algn="ctr">
              <a:spcBef>
                <a:spcPts val="0"/>
              </a:spcBef>
              <a:buClrTx/>
              <a:buSzTx/>
              <a:buNone/>
              <a:defRPr sz="3700"/>
            </a:lvl3pPr>
            <a:lvl4pPr marL="0" indent="0" algn="ctr">
              <a:spcBef>
                <a:spcPts val="0"/>
              </a:spcBef>
              <a:buClrTx/>
              <a:buSzTx/>
              <a:buNone/>
              <a:defRPr sz="3700"/>
            </a:lvl4pPr>
            <a:lvl5pPr marL="0" indent="0" algn="ctr">
              <a:spcBef>
                <a:spcPts val="0"/>
              </a:spcBef>
              <a:buClrTx/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sz="half" idx="13"/>
          </p:nvPr>
        </p:nvSpPr>
        <p:spPr>
          <a:xfrm>
            <a:off x="6718300" y="638919"/>
            <a:ext cx="5334001" cy="82169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3700"/>
            </a:lvl1pPr>
            <a:lvl2pPr marL="0" indent="0" algn="ctr">
              <a:spcBef>
                <a:spcPts val="0"/>
              </a:spcBef>
              <a:buClrTx/>
              <a:buSzTx/>
              <a:buNone/>
              <a:defRPr sz="3700"/>
            </a:lvl2pPr>
            <a:lvl3pPr marL="0" indent="0" algn="ctr">
              <a:spcBef>
                <a:spcPts val="0"/>
              </a:spcBef>
              <a:buClrTx/>
              <a:buSzTx/>
              <a:buNone/>
              <a:defRPr sz="3700"/>
            </a:lvl3pPr>
            <a:lvl4pPr marL="0" indent="0" algn="ctr">
              <a:spcBef>
                <a:spcPts val="0"/>
              </a:spcBef>
              <a:buClrTx/>
              <a:buSzTx/>
              <a:buNone/>
              <a:defRPr sz="3700"/>
            </a:lvl4pPr>
            <a:lvl5pPr marL="0" indent="0" algn="ctr">
              <a:spcBef>
                <a:spcPts val="0"/>
              </a:spcBef>
              <a:buClrTx/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ClrTx/>
            </a:lvl1pPr>
            <a:lvl2pPr>
              <a:buClrTx/>
            </a:lvl2pPr>
            <a:lvl3pPr>
              <a:buClrTx/>
            </a:lvl3pPr>
            <a:lvl4pPr>
              <a:buClrTx/>
            </a:lvl4pPr>
            <a:lvl5pPr>
              <a:buClrTx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sz="half" idx="13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buClrTx/>
              <a:defRPr sz="2800"/>
            </a:lvl1pPr>
            <a:lvl2pPr marL="685800" indent="-342900">
              <a:spcBef>
                <a:spcPts val="3200"/>
              </a:spcBef>
              <a:buClrTx/>
              <a:defRPr sz="2800"/>
            </a:lvl2pPr>
            <a:lvl3pPr marL="1028700" indent="-342900">
              <a:spcBef>
                <a:spcPts val="3200"/>
              </a:spcBef>
              <a:buClrTx/>
              <a:defRPr sz="2800"/>
            </a:lvl3pPr>
            <a:lvl4pPr marL="1371600" indent="-342900">
              <a:spcBef>
                <a:spcPts val="3200"/>
              </a:spcBef>
              <a:buClrTx/>
              <a:defRPr sz="2800"/>
            </a:lvl4pPr>
            <a:lvl5pPr marL="1714500" indent="-342900">
              <a:spcBef>
                <a:spcPts val="3200"/>
              </a:spcBef>
              <a:buClrTx/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>
            <a:lvl1pPr>
              <a:buClrTx/>
            </a:lvl1pPr>
            <a:lvl2pPr>
              <a:buClrTx/>
            </a:lvl2pPr>
            <a:lvl3pPr>
              <a:buClrTx/>
            </a:lvl3pPr>
            <a:lvl4pPr>
              <a:buClrTx/>
            </a:lvl4pPr>
            <a:lvl5pPr>
              <a:buClrTx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13"/>
          </p:nvPr>
        </p:nvSpPr>
        <p:spPr>
          <a:xfrm>
            <a:off x="6731000" y="4965700"/>
            <a:ext cx="5334000" cy="3898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14"/>
          </p:nvPr>
        </p:nvSpPr>
        <p:spPr>
          <a:xfrm>
            <a:off x="6731000" y="635000"/>
            <a:ext cx="5334000" cy="3898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sz="half" idx="15"/>
          </p:nvPr>
        </p:nvSpPr>
        <p:spPr>
          <a:xfrm>
            <a:off x="952500" y="635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jpeg"/><Relationship Id="rId3" Type="http://schemas.openxmlformats.org/officeDocument/2006/relationships/hyperlink" Target="https://vimeo.com/375957610?embedded=true&amp;source=vimeo_logo&amp;owner=2167956" TargetMode="Externa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Relationship Id="rId3" Type="http://schemas.openxmlformats.org/officeDocument/2006/relationships/hyperlink" Target="https://www.shortoftheweek.com/" TargetMode="External"/><Relationship Id="rId4" Type="http://schemas.openxmlformats.org/officeDocument/2006/relationships/hyperlink" Target="https://thisisshort.filmchief.com/hub" TargetMode="External"/><Relationship Id="rId5" Type="http://schemas.openxmlformats.org/officeDocument/2006/relationships/hyperlink" Target="https://www.youtube.com/channel/UCypK4angLbYWdkd8vxUQvVg" TargetMode="External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hyperlink" Target="https://www.youtube.com/watch?v=rFWJmFoBOI4" TargetMode="Externa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3" Type="http://schemas.openxmlformats.org/officeDocument/2006/relationships/hyperlink" Target="https://vimeo.com/336606106/776e3b08b0" TargetMode="Externa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hyperlink" Target="http://kohlberger.net/mov/keep-that-dream-burning_Screener-0f0f1e.mp4" TargetMode="External"/><Relationship Id="rId3" Type="http://schemas.openxmlformats.org/officeDocument/2006/relationships/image" Target="../media/image3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jpeg"/><Relationship Id="rId3" Type="http://schemas.openxmlformats.org/officeDocument/2006/relationships/hyperlink" Target="https://vimeo.com/233443411" TargetMode="Externa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O (mikro)perspektywach…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 defTabSz="457200">
              <a:lnSpc>
                <a:spcPct val="115000"/>
              </a:lnSpc>
              <a:defRPr b="1" sz="40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</a:p>
          <a:p>
            <a:pPr defTabSz="457200">
              <a:lnSpc>
                <a:spcPct val="115000"/>
              </a:lnSpc>
              <a:defRPr b="1" i="1" sz="41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O (mikro)perspektywach </a:t>
            </a:r>
          </a:p>
          <a:p>
            <a:pPr defTabSz="457200">
              <a:lnSpc>
                <a:spcPct val="115000"/>
              </a:lnSpc>
              <a:defRPr b="1" i="1" sz="41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t>– kształtowanie uważności w kinie krótkometrażowym</a:t>
            </a:r>
          </a:p>
        </p:txBody>
      </p:sp>
      <p:sp>
        <p:nvSpPr>
          <p:cNvPr id="120" name="Aleksandra Ławska…"/>
          <p:cNvSpPr txBox="1"/>
          <p:nvPr>
            <p:ph type="subTitle" sz="quarter" idx="1"/>
          </p:nvPr>
        </p:nvSpPr>
        <p:spPr>
          <a:xfrm>
            <a:off x="431800" y="8275046"/>
            <a:ext cx="6398993" cy="691155"/>
          </a:xfrm>
          <a:prstGeom prst="rect">
            <a:avLst/>
          </a:prstGeom>
        </p:spPr>
        <p:txBody>
          <a:bodyPr/>
          <a:lstStyle/>
          <a:p>
            <a:pPr algn="l" defTabSz="303783">
              <a:defRPr sz="1924"/>
            </a:pPr>
            <a:r>
              <a:t>Aleksandra Ławska</a:t>
            </a:r>
          </a:p>
          <a:p>
            <a:pPr algn="l" defTabSz="303783">
              <a:defRPr sz="1924"/>
            </a:pPr>
            <a:r>
              <a:t>Fundacja Edukacji Kulturalnej Ad Arte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rzykładowe pytania wprowadzające:…"/>
          <p:cNvSpPr txBox="1"/>
          <p:nvPr/>
        </p:nvSpPr>
        <p:spPr>
          <a:xfrm>
            <a:off x="1008621" y="1896567"/>
            <a:ext cx="10827640" cy="34077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/>
            <a:r>
              <a:t>Przykładowe pytania wprowadzające:</a:t>
            </a:r>
          </a:p>
          <a:p>
            <a:pPr marL="333375" indent="-333375" algn="l">
              <a:buSzPct val="145000"/>
              <a:buChar char="-"/>
            </a:pPr>
          </a:p>
          <a:p>
            <a:pPr marL="333375" indent="-333375" algn="l">
              <a:buSzPct val="145000"/>
              <a:buChar char="-"/>
              <a:defRPr b="0"/>
            </a:pPr>
            <a:r>
              <a:t>Co wyobrażasz sobie podczas kilku minut wyciemnionego ekranu?</a:t>
            </a:r>
          </a:p>
          <a:p>
            <a:pPr marL="333375" indent="-333375" algn="l">
              <a:buSzPct val="145000"/>
              <a:buChar char="-"/>
              <a:defRPr b="0"/>
            </a:pPr>
            <a:r>
              <a:t>Czy masz ochotę zasnąć podczas oglądania filmu?</a:t>
            </a:r>
          </a:p>
          <a:p>
            <a:pPr marL="333375" indent="-333375" algn="l">
              <a:buSzPct val="145000"/>
              <a:buChar char="-"/>
              <a:defRPr b="0"/>
            </a:pPr>
            <a:r>
              <a:t>Jaki odczuwasz nastrój filmu?</a:t>
            </a:r>
          </a:p>
          <a:p>
            <a:pPr marL="333375" indent="-333375" algn="l">
              <a:buSzPct val="145000"/>
              <a:buChar char="-"/>
              <a:defRPr b="0"/>
            </a:pPr>
            <a:r>
              <a:t>Dlaczego kamera porusza się tak wolno? </a:t>
            </a:r>
          </a:p>
          <a:p>
            <a:pPr marL="333375" indent="-333375" algn="l">
              <a:buSzPct val="145000"/>
              <a:buChar char="-"/>
              <a:defRPr b="0"/>
            </a:pPr>
            <a:r>
              <a:t>Czy las zdaje się być magiczny? Czy coś “mówi”?</a:t>
            </a:r>
          </a:p>
          <a:p>
            <a:pPr marL="333375" indent="-333375" algn="l">
              <a:buSzPct val="145000"/>
              <a:buChar char="-"/>
              <a:defRPr b="0"/>
            </a:pPr>
            <a:r>
              <a:t>Kto może prowadzić kamerę? Kim jest ta osoba? Dlaczego zdecydowała się</a:t>
            </a:r>
            <a:br/>
            <a:r>
              <a:t>na te obrazy?</a:t>
            </a:r>
          </a:p>
        </p:txBody>
      </p:sp>
      <p:sp>
        <p:nvSpPr>
          <p:cNvPr id="157" name="IT, dir. Anouk De Clercq &amp; Tom Callemin, Belgia 2017"/>
          <p:cNvSpPr txBox="1"/>
          <p:nvPr/>
        </p:nvSpPr>
        <p:spPr>
          <a:xfrm>
            <a:off x="2873959" y="645770"/>
            <a:ext cx="7777582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IT, dir. Anouk De Clercq &amp; Tom Callemin, Belgia 2017 </a:t>
            </a:r>
          </a:p>
        </p:txBody>
      </p:sp>
      <p:sp>
        <p:nvSpPr>
          <p:cNvPr id="158" name="#poetykafilmu #światło"/>
          <p:cNvSpPr txBox="1"/>
          <p:nvPr/>
        </p:nvSpPr>
        <p:spPr>
          <a:xfrm>
            <a:off x="1161288" y="8799170"/>
            <a:ext cx="3544825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#poetykafilmu #światło </a:t>
            </a:r>
          </a:p>
        </p:txBody>
      </p:sp>
      <p:sp>
        <p:nvSpPr>
          <p:cNvPr id="159" name="Przykładowe zadania:…"/>
          <p:cNvSpPr txBox="1"/>
          <p:nvPr/>
        </p:nvSpPr>
        <p:spPr>
          <a:xfrm>
            <a:off x="938161" y="5690845"/>
            <a:ext cx="9737066" cy="34074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/>
            <a:r>
              <a:t>Przykładowe zadania:</a:t>
            </a:r>
          </a:p>
          <a:p>
            <a:pPr algn="l"/>
          </a:p>
          <a:p>
            <a:pPr marL="333375" indent="-333375" algn="l">
              <a:buSzPct val="145000"/>
              <a:buChar char="-"/>
              <a:defRPr b="0"/>
            </a:pPr>
            <a:r>
              <a:t>Spisz krótki tekst pojawiający się na ekranie. </a:t>
            </a:r>
            <a:br/>
            <a:r>
              <a:t>Spróbuj stworzyć swój własny tekst tak, by zmienił znaczenie filmu.</a:t>
            </a:r>
          </a:p>
          <a:p>
            <a:pPr marL="333375" indent="-333375" algn="l">
              <a:buSzPct val="145000"/>
              <a:buChar char="-"/>
              <a:defRPr b="0"/>
            </a:pPr>
            <a:r>
              <a:t>Patrząc na zdjęcia lasu nocą i za dnia, spróbujcie wypisać wszystkie</a:t>
            </a:r>
            <a:br/>
            <a:r>
              <a:t>związane z nim skojarzenia.  </a:t>
            </a:r>
          </a:p>
          <a:p>
            <a:pPr marL="333375" indent="-333375" algn="l">
              <a:buSzPct val="145000"/>
              <a:buChar char="-"/>
            </a:pPr>
          </a:p>
          <a:p>
            <a:pPr marL="333375" indent="-333375" algn="l">
              <a:buSzPct val="145000"/>
              <a:buChar char="-"/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My Expanded View, reż. Corey Hughes, USA 2018"/>
          <p:cNvSpPr txBox="1"/>
          <p:nvPr/>
        </p:nvSpPr>
        <p:spPr>
          <a:xfrm>
            <a:off x="3254349" y="671170"/>
            <a:ext cx="7245402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My Expanded View, reż. Corey Hughes, USA 2018</a:t>
            </a:r>
          </a:p>
        </p:txBody>
      </p:sp>
      <p:pic>
        <p:nvPicPr>
          <p:cNvPr id="162" name="My+Expanded+View+JULY+19th.00_49_51_10.Still041.jpg" descr="My+Expanded+View+JULY+19th.00_49_51_10.Still04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6765" y="1912105"/>
            <a:ext cx="12031270" cy="6767590"/>
          </a:xfrm>
          <a:prstGeom prst="rect">
            <a:avLst/>
          </a:prstGeom>
          <a:ln w="12700">
            <a:miter lim="400000"/>
          </a:ln>
        </p:spPr>
      </p:pic>
      <p:sp>
        <p:nvSpPr>
          <p:cNvPr id="163" name="Text"/>
          <p:cNvSpPr txBox="1"/>
          <p:nvPr/>
        </p:nvSpPr>
        <p:spPr>
          <a:xfrm>
            <a:off x="6402882" y="8976970"/>
            <a:ext cx="199036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u="sng">
                <a:hlinkClick r:id="rId3" invalidUrl="" action="" tgtFrame="" tooltip="" history="1" highlightClick="0" endSnd="0"/>
              </a:defRPr>
            </a:lvl1pPr>
          </a:lstStyle>
          <a:p>
            <a:pPr>
              <a:defRPr u="none"/>
            </a:pPr>
            <a:r>
              <a:rPr u="sng">
                <a:hlinkClick r:id="rId3" invalidUrl="" action="" tgtFrame="" tooltip="" history="1" highlightClick="0" endSnd="0"/>
              </a:rPr>
              <a:t>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My Expanded View, reż. Corey Hughes, USA 2018"/>
          <p:cNvSpPr txBox="1"/>
          <p:nvPr/>
        </p:nvSpPr>
        <p:spPr>
          <a:xfrm>
            <a:off x="3000349" y="442570"/>
            <a:ext cx="7245402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My Expanded View, reż. Corey Hughes, USA 2018</a:t>
            </a:r>
          </a:p>
        </p:txBody>
      </p:sp>
      <p:sp>
        <p:nvSpPr>
          <p:cNvPr id="166" name="Pytania wprowadzające:…"/>
          <p:cNvSpPr txBox="1"/>
          <p:nvPr/>
        </p:nvSpPr>
        <p:spPr>
          <a:xfrm>
            <a:off x="561695" y="2023567"/>
            <a:ext cx="11589945" cy="30394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/>
            <a:r>
              <a:t>Pytania wprowadzające:</a:t>
            </a:r>
          </a:p>
          <a:p>
            <a:pPr algn="l"/>
          </a:p>
          <a:p>
            <a:pPr marL="333375" indent="-333375" algn="l">
              <a:buSzPct val="145000"/>
              <a:buChar char="-"/>
              <a:defRPr b="0"/>
            </a:pPr>
            <a:r>
              <a:t>Czy film czymkolwiek się różni od krótkiego filmiku instruktażowego na YouTube?</a:t>
            </a:r>
          </a:p>
          <a:p>
            <a:pPr marL="333375" indent="-333375" algn="l">
              <a:buSzPct val="145000"/>
              <a:buChar char="-"/>
              <a:defRPr b="0"/>
            </a:pPr>
            <a:r>
              <a:t>Dlaczego w kadrze pojawiają się twórcy filmu?</a:t>
            </a:r>
          </a:p>
          <a:p>
            <a:pPr marL="333375" indent="-333375" algn="l">
              <a:buSzPct val="145000"/>
              <a:buChar char="-"/>
              <a:defRPr b="0"/>
            </a:pPr>
            <a:r>
              <a:t>Czy film mimo wszystko wpływa na Ciebie uspokajająco? </a:t>
            </a:r>
          </a:p>
          <a:p>
            <a:pPr marL="333375" indent="-333375" algn="l">
              <a:buSzPct val="145000"/>
              <a:buChar char="-"/>
              <a:defRPr b="0"/>
            </a:pPr>
            <a:r>
              <a:t>Czy jesteś w stanie skupić się na znaczeniu wypowiadanych słów?</a:t>
            </a:r>
          </a:p>
          <a:p>
            <a:pPr marL="333375" indent="-333375" algn="l">
              <a:buSzPct val="145000"/>
              <a:buChar char="-"/>
              <a:defRPr b="0"/>
            </a:pPr>
            <a:r>
              <a:t>Dlaczego twórca wprowadza elementy animowane? Czy czujesz zmianę </a:t>
            </a:r>
            <a:br/>
            <a:r>
              <a:t>koncentracji, gdy pojawiają się na ekranie?</a:t>
            </a:r>
          </a:p>
        </p:txBody>
      </p:sp>
      <p:sp>
        <p:nvSpPr>
          <p:cNvPr id="167" name="#ASMR #metajęzyk #kinoniskobudżetowe"/>
          <p:cNvSpPr txBox="1"/>
          <p:nvPr/>
        </p:nvSpPr>
        <p:spPr>
          <a:xfrm>
            <a:off x="769162" y="8849970"/>
            <a:ext cx="6272176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#ASMR #metajęzyk #kinoniskobudżetowe </a:t>
            </a:r>
          </a:p>
        </p:txBody>
      </p:sp>
      <p:sp>
        <p:nvSpPr>
          <p:cNvPr id="168" name="Przykładowe zadania:…"/>
          <p:cNvSpPr txBox="1"/>
          <p:nvPr/>
        </p:nvSpPr>
        <p:spPr>
          <a:xfrm>
            <a:off x="408876" y="5805068"/>
            <a:ext cx="12187048" cy="23028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/>
            <a:r>
              <a:t>Przykładowe zadania:</a:t>
            </a:r>
          </a:p>
          <a:p>
            <a:pPr algn="l"/>
          </a:p>
          <a:p>
            <a:pPr marL="333375" indent="-333375" algn="l">
              <a:buSzPct val="145000"/>
              <a:buChar char="-"/>
              <a:defRPr b="0"/>
            </a:pPr>
            <a:r>
              <a:t>przygotujcie tekst opisujący zwyczajną sytuację, a następnie spróbujcie go przeczytać</a:t>
            </a:r>
            <a:br/>
            <a:r>
              <a:t>używając różnych metod narracji. Zapiszcie, jaki efekt uzyskaliście.</a:t>
            </a:r>
          </a:p>
          <a:p>
            <a:pPr marL="333375" indent="-333375" algn="l">
              <a:buSzPct val="145000"/>
              <a:buChar char="-"/>
              <a:defRPr b="0"/>
            </a:pPr>
            <a:r>
              <a:t>podzielcie się na 3-4 osobowe grupy i stwórzcie własny film ASMR, korzystając z</a:t>
            </a:r>
            <a:br/>
            <a:r>
              <a:t>wszystkich metod relaksu i narzędzi, które pomagają Ci się uspokoić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Praca z krótkometrażowym kinem eksperymentalnym:…"/>
          <p:cNvSpPr txBox="1"/>
          <p:nvPr/>
        </p:nvSpPr>
        <p:spPr>
          <a:xfrm>
            <a:off x="225844" y="1147267"/>
            <a:ext cx="12324512" cy="74590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Praca z krótkometrażowym kinem eksperymentalnym:</a:t>
            </a:r>
          </a:p>
          <a:p>
            <a:pPr/>
          </a:p>
          <a:p>
            <a:pPr algn="l"/>
          </a:p>
          <a:p>
            <a:pPr marL="333375" indent="-333375" algn="l">
              <a:buSzPct val="145000"/>
              <a:buChar char="-"/>
              <a:defRPr b="0"/>
            </a:pPr>
            <a:r>
              <a:t>Wzmocnienie wrażliwości artystycznej i emocjonalnej</a:t>
            </a:r>
          </a:p>
          <a:p>
            <a:pPr algn="l">
              <a:defRPr b="0"/>
            </a:pPr>
          </a:p>
          <a:p>
            <a:pPr marL="333375" indent="-333375" algn="l">
              <a:buSzPct val="145000"/>
              <a:buChar char="-"/>
              <a:defRPr b="0"/>
            </a:pPr>
            <a:r>
              <a:t>Niezależne formułowanie opinii</a:t>
            </a:r>
          </a:p>
          <a:p>
            <a:pPr algn="l">
              <a:defRPr b="0"/>
            </a:pPr>
          </a:p>
          <a:p>
            <a:pPr marL="333375" indent="-333375" algn="l">
              <a:buSzPct val="145000"/>
              <a:buChar char="-"/>
              <a:defRPr b="0"/>
            </a:pPr>
            <a:r>
              <a:t>Krytyczne podejście do medium filmu</a:t>
            </a:r>
          </a:p>
          <a:p>
            <a:pPr algn="l">
              <a:defRPr b="0"/>
            </a:pPr>
          </a:p>
          <a:p>
            <a:pPr marL="333375" indent="-333375" algn="l">
              <a:buSzPct val="145000"/>
              <a:buChar char="-"/>
              <a:defRPr b="0"/>
            </a:pPr>
            <a:r>
              <a:t>Szerokie rozumienie percepcji filmowej</a:t>
            </a:r>
          </a:p>
          <a:p>
            <a:pPr algn="l">
              <a:defRPr b="0"/>
            </a:pPr>
          </a:p>
          <a:p>
            <a:pPr marL="333375" indent="-333375" algn="l">
              <a:buSzPct val="145000"/>
              <a:buChar char="-"/>
              <a:defRPr b="0"/>
            </a:pPr>
            <a:r>
              <a:t>Kształtowanie kreatywnych i odważnych możliwości interpretacyjnych</a:t>
            </a:r>
          </a:p>
          <a:p>
            <a:pPr marL="333375" indent="-333375" algn="l">
              <a:buSzPct val="145000"/>
              <a:buChar char="-"/>
              <a:defRPr b="0"/>
            </a:pPr>
          </a:p>
          <a:p>
            <a:pPr marL="333375" indent="-333375" algn="l">
              <a:buSzPct val="145000"/>
              <a:buChar char="-"/>
              <a:defRPr b="0"/>
            </a:pPr>
            <a:r>
              <a:t>Budowanie przestrzeni na szczerą i swobodną dyskusję dot. kina eksperymentalnego</a:t>
            </a:r>
          </a:p>
          <a:p>
            <a:pPr algn="l">
              <a:defRPr b="0"/>
            </a:pPr>
          </a:p>
          <a:p>
            <a:pPr marL="333375" indent="-333375" algn="l">
              <a:buSzPct val="145000"/>
              <a:buChar char="-"/>
              <a:defRPr b="0"/>
            </a:pPr>
            <a:r>
              <a:t>Zwrócenie uwagi na “materialność” filmu: “medium is the message”</a:t>
            </a:r>
          </a:p>
          <a:p>
            <a:pPr algn="l">
              <a:defRPr b="0"/>
            </a:pPr>
          </a:p>
          <a:p>
            <a:pPr marL="333375" indent="-333375" algn="l">
              <a:buSzPct val="145000"/>
              <a:buChar char="-"/>
              <a:defRPr b="0"/>
            </a:pPr>
            <a:r>
              <a:t>Budowanie swobodnej relacji z abstrakcyjnymi i eksperymentalnymi wytworami kultury</a:t>
            </a:r>
          </a:p>
          <a:p>
            <a:pPr marL="333375" indent="-333375" algn="l">
              <a:buSzPct val="145000"/>
              <a:buChar char="-"/>
              <a:defRPr b="0"/>
            </a:pPr>
          </a:p>
          <a:p>
            <a:pPr marL="333375" indent="-333375" algn="l">
              <a:buSzPct val="145000"/>
              <a:buChar char="-"/>
              <a:defRPr b="0"/>
            </a:pPr>
            <a:r>
              <a:t>Kreowanie przestrzeni dla “przeżywania” filmu i myślenia poza standardami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NOWE HORYZONTY…"/>
          <p:cNvSpPr txBox="1"/>
          <p:nvPr/>
        </p:nvSpPr>
        <p:spPr>
          <a:xfrm>
            <a:off x="454304" y="1634794"/>
            <a:ext cx="7092392" cy="73476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0" sz="1600"/>
            </a:pPr>
          </a:p>
          <a:p>
            <a:pPr marL="333374" indent="-333374" algn="l">
              <a:buSzPct val="50000"/>
              <a:buBlip>
                <a:blip r:embed="rId2"/>
              </a:buBlip>
              <a:defRPr sz="1600"/>
            </a:pPr>
            <a:r>
              <a:t>NOWE HORYZONTY </a:t>
            </a:r>
          </a:p>
          <a:p>
            <a:pPr algn="l">
              <a:defRPr b="0" sz="1600"/>
            </a:pPr>
            <a:r>
              <a:t>https://nhef.pl/</a:t>
            </a:r>
          </a:p>
          <a:p>
            <a:pPr algn="l">
              <a:defRPr b="0" sz="1600"/>
            </a:pPr>
          </a:p>
          <a:p>
            <a:pPr marL="333374" indent="-333374" algn="l">
              <a:buSzPct val="50000"/>
              <a:buBlip>
                <a:blip r:embed="rId2"/>
              </a:buBlip>
              <a:defRPr sz="1600"/>
            </a:pPr>
            <a:r>
              <a:t>BEST FILM</a:t>
            </a:r>
          </a:p>
          <a:p>
            <a:pPr algn="l">
              <a:defRPr b="0" sz="1600"/>
            </a:pPr>
            <a:r>
              <a:t>https://edukacja.bestfilm.pl/</a:t>
            </a:r>
          </a:p>
          <a:p>
            <a:pPr marL="333374" indent="-333374" algn="l">
              <a:buSzPct val="50000"/>
              <a:buBlip>
                <a:blip r:embed="rId2"/>
              </a:buBlip>
              <a:defRPr b="0" sz="1600"/>
            </a:pPr>
          </a:p>
          <a:p>
            <a:pPr marL="333374" indent="-333374" algn="l">
              <a:buSzPct val="50000"/>
              <a:buBlip>
                <a:blip r:embed="rId2"/>
              </a:buBlip>
              <a:defRPr sz="1600"/>
            </a:pPr>
            <a:r>
              <a:t>VIMEO</a:t>
            </a:r>
          </a:p>
          <a:p>
            <a:pPr algn="l">
              <a:defRPr b="0" sz="1600"/>
            </a:pPr>
            <a:r>
              <a:t>https://vimeo.com/channels/staffpicks</a:t>
            </a:r>
          </a:p>
          <a:p>
            <a:pPr algn="l">
              <a:defRPr b="0" sz="1600"/>
            </a:pPr>
          </a:p>
          <a:p>
            <a:pPr marL="333374" indent="-333374" algn="l">
              <a:buSzPct val="50000"/>
              <a:buBlip>
                <a:blip r:embed="rId2"/>
              </a:buBlip>
              <a:defRPr sz="1600"/>
            </a:pPr>
            <a:r>
              <a:t>NINATEKA</a:t>
            </a:r>
          </a:p>
          <a:p>
            <a:pPr algn="l">
              <a:defRPr b="0" sz="1600"/>
            </a:pPr>
            <a:r>
              <a:t>https://ninateka.pl/</a:t>
            </a:r>
          </a:p>
          <a:p>
            <a:pPr algn="l">
              <a:defRPr b="0" sz="1600"/>
            </a:pPr>
          </a:p>
          <a:p>
            <a:pPr marL="333374" indent="-333374" algn="l">
              <a:buSzPct val="50000"/>
              <a:buBlip>
                <a:blip r:embed="rId2"/>
              </a:buBlip>
              <a:defRPr sz="1600"/>
            </a:pPr>
            <a:r>
              <a:t>SHORT OF THE WEEK</a:t>
            </a:r>
          </a:p>
          <a:p>
            <a:pPr algn="l">
              <a:defRPr b="0" sz="1600"/>
            </a:pPr>
            <a:r>
              <a:rPr>
                <a:hlinkClick r:id="rId3" invalidUrl="" action="" tgtFrame="" tooltip="" history="1" highlightClick="0" endSnd="0"/>
              </a:rPr>
              <a:t>https://www.shortoftheweek.com/</a:t>
            </a:r>
          </a:p>
          <a:p>
            <a:pPr algn="l">
              <a:defRPr b="0" sz="1600"/>
            </a:pPr>
          </a:p>
          <a:p>
            <a:pPr marL="333374" indent="-333374" algn="l">
              <a:buSzPct val="50000"/>
              <a:buBlip>
                <a:blip r:embed="rId2"/>
              </a:buBlip>
              <a:defRPr sz="1600"/>
            </a:pPr>
            <a:r>
              <a:t>KANOPY</a:t>
            </a:r>
          </a:p>
          <a:p>
            <a:pPr algn="l">
              <a:defRPr b="0" sz="1600"/>
            </a:pPr>
            <a:r>
              <a:t>https://www.kanopy.com/</a:t>
            </a:r>
          </a:p>
          <a:p>
            <a:pPr algn="l">
              <a:defRPr b="0" sz="1600"/>
            </a:pPr>
          </a:p>
          <a:p>
            <a:pPr marL="333374" indent="-333374" algn="l">
              <a:buSzPct val="50000"/>
              <a:buBlip>
                <a:blip r:embed="rId2"/>
              </a:buBlip>
              <a:defRPr sz="1600"/>
            </a:pPr>
            <a:r>
              <a:t>DOKULAB</a:t>
            </a:r>
          </a:p>
          <a:p>
            <a:pPr algn="l">
              <a:defRPr b="0" sz="1600"/>
            </a:pPr>
            <a:r>
              <a:t>https://dokufest-lab.com/en/</a:t>
            </a:r>
          </a:p>
          <a:p>
            <a:pPr algn="l">
              <a:defRPr b="0" sz="1600"/>
            </a:pPr>
          </a:p>
          <a:p>
            <a:pPr marL="333374" indent="-333374" algn="l">
              <a:buSzPct val="50000"/>
              <a:buBlip>
                <a:blip r:embed="rId2"/>
              </a:buBlip>
              <a:defRPr sz="1600"/>
            </a:pPr>
            <a:r>
              <a:t>THIS IS SHORT</a:t>
            </a:r>
          </a:p>
          <a:p>
            <a:pPr algn="l">
              <a:defRPr b="0" sz="1600"/>
            </a:pPr>
            <a:r>
              <a:rPr u="sng">
                <a:hlinkClick r:id="rId4" invalidUrl="" action="" tgtFrame="" tooltip="" history="1" highlightClick="0" endSnd="0"/>
              </a:rPr>
              <a:t>https://thisisshort.filmchief.com/hub</a:t>
            </a:r>
          </a:p>
          <a:p>
            <a:pPr algn="l">
              <a:defRPr b="0" sz="1600"/>
            </a:pPr>
          </a:p>
          <a:p>
            <a:pPr marL="333375" indent="-333375" algn="l">
              <a:buSzPct val="50000"/>
              <a:buBlip>
                <a:blip r:embed="rId2"/>
              </a:buBlip>
              <a:defRPr sz="1600"/>
            </a:pPr>
            <a:r>
              <a:t>MUBI</a:t>
            </a:r>
          </a:p>
          <a:p>
            <a:pPr algn="l">
              <a:defRPr sz="1600"/>
            </a:pPr>
            <a:r>
              <a:t>https://mubi.com/showing</a:t>
            </a:r>
          </a:p>
          <a:p>
            <a:pPr algn="l">
              <a:defRPr sz="1600"/>
            </a:pPr>
          </a:p>
          <a:p>
            <a:pPr marL="333375" indent="-333375" algn="l">
              <a:buSzPct val="50000"/>
              <a:buBlip>
                <a:blip r:embed="rId2"/>
              </a:buBlip>
              <a:defRPr sz="1600"/>
            </a:pPr>
            <a:r>
              <a:t>YOUTUBE</a:t>
            </a:r>
          </a:p>
          <a:p>
            <a:pPr algn="l">
              <a:defRPr sz="1600"/>
            </a:pPr>
            <a:r>
              <a:t> np. </a:t>
            </a:r>
            <a:r>
              <a:rPr u="sng">
                <a:hlinkClick r:id="rId5" invalidUrl="" action="" tgtFrame="" tooltip="" history="1" highlightClick="0" endSnd="0"/>
              </a:rPr>
              <a:t>https://www.youtube.com/channel/UCypK4angLbYWdkd8vxUQvVg</a:t>
            </a:r>
          </a:p>
        </p:txBody>
      </p:sp>
      <p:sp>
        <p:nvSpPr>
          <p:cNvPr id="173" name="PRZYKŁADY PLATFORM FILMOWYCH I EDUKACYJNYCH"/>
          <p:cNvSpPr txBox="1"/>
          <p:nvPr/>
        </p:nvSpPr>
        <p:spPr>
          <a:xfrm>
            <a:off x="397141" y="601689"/>
            <a:ext cx="9238718" cy="4984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/>
            </a:lvl1pPr>
          </a:lstStyle>
          <a:p>
            <a:pPr/>
            <a:r>
              <a:t>PRZYKŁADY PLATFORM FILMOWYCH I EDUKACYJNYCH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Dziękuję za uwagę!"/>
          <p:cNvSpPr txBox="1"/>
          <p:nvPr/>
        </p:nvSpPr>
        <p:spPr>
          <a:xfrm>
            <a:off x="4048988" y="3639751"/>
            <a:ext cx="4906824" cy="7214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/>
            </a:lvl1pPr>
          </a:lstStyle>
          <a:p>
            <a:pPr/>
            <a:r>
              <a:t>Dziękuję za uwagę!</a:t>
            </a:r>
          </a:p>
        </p:txBody>
      </p:sp>
      <p:pic>
        <p:nvPicPr>
          <p:cNvPr id="176" name="adarte_logo_wersja_horyzontalna (biała).png" descr="adarte_logo_wersja_horyzontalna (biała).png"/>
          <p:cNvPicPr>
            <a:picLocks noChangeAspect="1"/>
          </p:cNvPicPr>
          <p:nvPr/>
        </p:nvPicPr>
        <p:blipFill>
          <a:blip r:embed="rId2">
            <a:extLst/>
          </a:blip>
          <a:srcRect l="0" t="0" r="3346" b="0"/>
          <a:stretch>
            <a:fillRect/>
          </a:stretch>
        </p:blipFill>
        <p:spPr>
          <a:xfrm>
            <a:off x="8784803" y="7999883"/>
            <a:ext cx="2502162" cy="1311107"/>
          </a:xfrm>
          <a:prstGeom prst="rect">
            <a:avLst/>
          </a:prstGeom>
          <a:ln w="12700">
            <a:miter lim="400000"/>
          </a:ln>
        </p:spPr>
      </p:pic>
      <p:pic>
        <p:nvPicPr>
          <p:cNvPr id="177" name="swf_logo–wyrównane do lewej (białe).png" descr="swf_logo–wyrównane do lewej (białe)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006067" y="7920970"/>
            <a:ext cx="2208333" cy="146910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Rozumienie uważności:"/>
          <p:cNvSpPr txBox="1"/>
          <p:nvPr/>
        </p:nvSpPr>
        <p:spPr>
          <a:xfrm>
            <a:off x="1180401" y="596075"/>
            <a:ext cx="4395598" cy="5604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/>
            </a:lvl1pPr>
          </a:lstStyle>
          <a:p>
            <a:pPr/>
            <a:r>
              <a:t>Rozumienie uważności:</a:t>
            </a:r>
          </a:p>
        </p:txBody>
      </p:sp>
      <p:sp>
        <p:nvSpPr>
          <p:cNvPr id="123" name="doświadczenie audiowizualne…"/>
          <p:cNvSpPr txBox="1"/>
          <p:nvPr/>
        </p:nvSpPr>
        <p:spPr>
          <a:xfrm>
            <a:off x="1163918" y="1699870"/>
            <a:ext cx="8536716" cy="63538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333375" indent="-333375" algn="l">
              <a:buSzPct val="145000"/>
              <a:buChar char="-"/>
            </a:pPr>
            <a:r>
              <a:t>doświadczenie audiowizualne </a:t>
            </a:r>
          </a:p>
          <a:p>
            <a:pPr algn="l"/>
          </a:p>
          <a:p>
            <a:pPr marL="333375" indent="-333375" algn="l">
              <a:buSzPct val="145000"/>
              <a:buChar char="-"/>
            </a:pPr>
            <a:r>
              <a:t>mikroperspektywy - bliskość i ważność “przeżycia emocjonalnego”</a:t>
            </a:r>
          </a:p>
          <a:p>
            <a:pPr algn="l"/>
          </a:p>
          <a:p>
            <a:pPr marL="333375" indent="-333375" algn="l">
              <a:buSzPct val="145000"/>
              <a:buChar char="-"/>
            </a:pPr>
            <a:r>
              <a:t>krótki metraż: ograniczenie czasowe niosące ze sobą automatyczne skupienie młodego odbiorcy</a:t>
            </a:r>
          </a:p>
          <a:p>
            <a:pPr marL="333375" indent="-333375" algn="l">
              <a:buSzPct val="145000"/>
              <a:buChar char="-"/>
            </a:pPr>
          </a:p>
          <a:p>
            <a:pPr marL="333375" indent="-333375" algn="l">
              <a:buSzPct val="145000"/>
              <a:buChar char="-"/>
            </a:pPr>
            <a:r>
              <a:t>forma eksperymentalna jako otwarcie się na intuicyjne rozumienie lub przeżywanie obrazu ruchomego</a:t>
            </a:r>
          </a:p>
          <a:p>
            <a:pPr algn="l"/>
          </a:p>
          <a:p>
            <a:pPr marL="333375" indent="-333375" algn="l">
              <a:buSzPct val="145000"/>
              <a:buChar char="-"/>
            </a:pPr>
            <a:r>
              <a:t>niestandardowość krótkometrażowego kina eksperymentalnego prowokuje do poszerzenia sensualnego odbioru kina i umiejętności myślenia poza ramami</a:t>
            </a:r>
          </a:p>
          <a:p>
            <a:pPr algn="l"/>
          </a:p>
          <a:p>
            <a:pPr algn="l"/>
            <a:r>
              <a:t>-  bardzo szeroka dowolność interpretacyjna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Octopus, reż. Jean Painlevé, Francja 1927"/>
          <p:cNvSpPr txBox="1"/>
          <p:nvPr>
            <p:ph type="subTitle" sz="quarter" idx="1"/>
          </p:nvPr>
        </p:nvSpPr>
        <p:spPr>
          <a:xfrm>
            <a:off x="1409700" y="876300"/>
            <a:ext cx="10464800" cy="1130300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pPr/>
            <a:r>
              <a:t>Octopus, reż. Jean Painlevé, Francja 1927</a:t>
            </a:r>
          </a:p>
        </p:txBody>
      </p:sp>
      <p:pic>
        <p:nvPicPr>
          <p:cNvPr id="126" name="octopus_jp.jpeg" descr="octopus_jp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99124" y="2040126"/>
            <a:ext cx="10085952" cy="5673348"/>
          </a:xfrm>
          <a:prstGeom prst="rect">
            <a:avLst/>
          </a:prstGeom>
          <a:ln w="12700">
            <a:miter lim="400000"/>
          </a:ln>
        </p:spPr>
      </p:pic>
      <p:sp>
        <p:nvSpPr>
          <p:cNvPr id="127" name="Text"/>
          <p:cNvSpPr txBox="1"/>
          <p:nvPr/>
        </p:nvSpPr>
        <p:spPr>
          <a:xfrm>
            <a:off x="6402882" y="8291170"/>
            <a:ext cx="199036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u="sng">
                <a:hlinkClick r:id="rId3" invalidUrl="" action="" tgtFrame="" tooltip="" history="1" highlightClick="0" endSnd="0"/>
              </a:defRPr>
            </a:lvl1pPr>
          </a:lstStyle>
          <a:p>
            <a:pPr>
              <a:defRPr u="none"/>
            </a:pPr>
            <a:r>
              <a:rPr u="sng">
                <a:hlinkClick r:id="rId3" invalidUrl="" action="" tgtFrame="" tooltip="" history="1" highlightClick="0" endSnd="0"/>
              </a:rPr>
              <a:t>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Octopus, reż. Jean Painlevé, Francja 1927"/>
          <p:cNvSpPr txBox="1"/>
          <p:nvPr/>
        </p:nvSpPr>
        <p:spPr>
          <a:xfrm>
            <a:off x="891166" y="571965"/>
            <a:ext cx="10781639" cy="6594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700"/>
            </a:lvl1pPr>
          </a:lstStyle>
          <a:p>
            <a:pPr/>
            <a:r>
              <a:t>Octopus, reż. Jean Painlevé, Francja 1927</a:t>
            </a:r>
          </a:p>
        </p:txBody>
      </p:sp>
      <p:sp>
        <p:nvSpPr>
          <p:cNvPr id="130" name="Text"/>
          <p:cNvSpPr txBox="1"/>
          <p:nvPr/>
        </p:nvSpPr>
        <p:spPr>
          <a:xfrm>
            <a:off x="507987" y="1998320"/>
            <a:ext cx="127001" cy="15659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333375" indent="-333375" algn="l">
              <a:buSzPct val="145000"/>
              <a:buChar char="-"/>
            </a:pPr>
          </a:p>
          <a:p>
            <a:pPr algn="l"/>
          </a:p>
          <a:p>
            <a:pPr algn="l"/>
          </a:p>
        </p:txBody>
      </p:sp>
      <p:sp>
        <p:nvSpPr>
          <p:cNvPr id="131" name="Pytania wprowadzające:…"/>
          <p:cNvSpPr txBox="1"/>
          <p:nvPr/>
        </p:nvSpPr>
        <p:spPr>
          <a:xfrm>
            <a:off x="561384" y="1560170"/>
            <a:ext cx="10500894" cy="7827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/>
            <a:r>
              <a:t>Pytania wprowadzające:</a:t>
            </a:r>
          </a:p>
          <a:p>
            <a:pPr algn="l"/>
          </a:p>
          <a:p>
            <a:pPr marL="333375" indent="-333375" algn="l">
              <a:buSzPct val="145000"/>
              <a:buChar char="•"/>
              <a:defRPr b="0"/>
            </a:pPr>
            <a:r>
              <a:t>Co czujesz podczas oglądania filmu? </a:t>
            </a:r>
          </a:p>
          <a:p>
            <a:pPr marL="333375" indent="-333375" algn="l">
              <a:buSzPct val="145000"/>
              <a:buChar char="•"/>
              <a:defRPr b="0"/>
            </a:pPr>
            <a:r>
              <a:t>Czy potrzebujesz ścieżki dźwiękowej, by rozpoznać nastrój na ekranie?</a:t>
            </a:r>
          </a:p>
          <a:p>
            <a:pPr marL="333375" indent="-333375" algn="l">
              <a:buSzPct val="145000"/>
              <a:buChar char="•"/>
              <a:defRPr b="0"/>
            </a:pPr>
            <a:r>
              <a:t>Czy jesteś w stanie rozpoznać wszystkie obiekty występujące w kadrze?</a:t>
            </a:r>
          </a:p>
          <a:p>
            <a:pPr algn="l">
              <a:defRPr b="0"/>
            </a:pPr>
            <a:r>
              <a:t>Czy zauważasz je podczas oglądania filmu?</a:t>
            </a:r>
          </a:p>
          <a:p>
            <a:pPr marL="333375" indent="-333375" algn="l">
              <a:buSzPct val="145000"/>
              <a:buChar char="•"/>
              <a:defRPr b="0"/>
            </a:pPr>
            <a:r>
              <a:t>Czy ośmiornica zdaje się być przyjazna? Wymień jej cechy. </a:t>
            </a:r>
          </a:p>
          <a:p>
            <a:pPr marL="333375" indent="-333375" algn="l">
              <a:buSzPct val="145000"/>
              <a:buChar char="•"/>
              <a:defRPr b="0"/>
            </a:pPr>
            <a:r>
              <a:t>Jak wpływają na Ciebie niedoskonałości taśmy? Plamy, nierówności, </a:t>
            </a:r>
            <a:br/>
            <a:r>
              <a:t>odbicia światła, etc.?</a:t>
            </a:r>
          </a:p>
          <a:p>
            <a:pPr algn="l"/>
          </a:p>
          <a:p>
            <a:pPr algn="l"/>
            <a:r>
              <a:t>Przykładowe zadania:</a:t>
            </a:r>
          </a:p>
          <a:p>
            <a:pPr algn="l"/>
          </a:p>
          <a:p>
            <a:pPr marL="333375" indent="-333375" algn="l">
              <a:buSzPct val="145000"/>
              <a:buChar char="-"/>
              <a:defRPr b="0"/>
            </a:pPr>
            <a:r>
              <a:t>stwórz własny 1-minutowy film o swoim lub czyimś pupilu. Sam zdecyduj </a:t>
            </a:r>
            <a:br/>
            <a:r>
              <a:t>o formie i sposobie realizacji krótkiego filmu. Pamiętaj o czułym podejściu</a:t>
            </a:r>
            <a:br/>
            <a:r>
              <a:t>do bohatera Twojego filmu!</a:t>
            </a:r>
          </a:p>
          <a:p>
            <a:pPr marL="333375" indent="-333375" algn="l">
              <a:buSzPct val="145000"/>
              <a:buChar char="-"/>
              <a:defRPr b="0"/>
            </a:pPr>
            <a:r>
              <a:t>spróbujcie “dograć” ścieżkę dźwiękową filmu: lektor, piosenka, szumy, </a:t>
            </a:r>
            <a:br/>
            <a:r>
              <a:t>własne nagrania i zobaczcie jak zmieni to wydźwięk filmu. </a:t>
            </a:r>
          </a:p>
          <a:p>
            <a:pPr algn="l"/>
          </a:p>
          <a:p>
            <a:pPr algn="l"/>
          </a:p>
          <a:p>
            <a:pPr algn="l"/>
          </a:p>
        </p:txBody>
      </p:sp>
      <p:sp>
        <p:nvSpPr>
          <p:cNvPr id="132" name="#kinodokumentalne #etykawkinie #kinoanalogowe #czułość"/>
          <p:cNvSpPr txBox="1"/>
          <p:nvPr/>
        </p:nvSpPr>
        <p:spPr>
          <a:xfrm>
            <a:off x="542899" y="8221320"/>
            <a:ext cx="8883702" cy="8293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/>
          </a:p>
          <a:p>
            <a:pPr algn="l"/>
            <a:r>
              <a:t>#kinodokumentalne #etykawkinie #kinoanalogowe #czułość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All movements should kill the wind, reż. Yuyan Wang, Francja 2019"/>
          <p:cNvSpPr txBox="1"/>
          <p:nvPr/>
        </p:nvSpPr>
        <p:spPr>
          <a:xfrm>
            <a:off x="1636420" y="823570"/>
            <a:ext cx="9731960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All movements should kill the wind, reż. Yuyan Wang, Francja 2019</a:t>
            </a:r>
          </a:p>
        </p:txBody>
      </p:sp>
      <p:pic>
        <p:nvPicPr>
          <p:cNvPr id="135" name="1.jpg" descr="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57491" y="1917700"/>
            <a:ext cx="8889818" cy="6667363"/>
          </a:xfrm>
          <a:prstGeom prst="rect">
            <a:avLst/>
          </a:prstGeom>
          <a:ln w="12700">
            <a:miter lim="400000"/>
          </a:ln>
        </p:spPr>
      </p:pic>
      <p:sp>
        <p:nvSpPr>
          <p:cNvPr id="136" name="Text"/>
          <p:cNvSpPr txBox="1"/>
          <p:nvPr/>
        </p:nvSpPr>
        <p:spPr>
          <a:xfrm>
            <a:off x="6402882" y="8951570"/>
            <a:ext cx="199036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u="sng">
                <a:hlinkClick r:id="rId3" invalidUrl="" action="" tgtFrame="" tooltip="" history="1" highlightClick="0" endSnd="0"/>
              </a:defRPr>
            </a:lvl1pPr>
          </a:lstStyle>
          <a:p>
            <a:pPr>
              <a:defRPr u="none"/>
            </a:pPr>
            <a:r>
              <a:rPr u="sng">
                <a:hlinkClick r:id="rId3" invalidUrl="" action="" tgtFrame="" tooltip="" history="1" highlightClick="0" endSnd="0"/>
              </a:rPr>
              <a:t>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All movements should kill the wind, reż. Yuyan Wang, Francja 2019"/>
          <p:cNvSpPr txBox="1"/>
          <p:nvPr/>
        </p:nvSpPr>
        <p:spPr>
          <a:xfrm>
            <a:off x="1769770" y="633070"/>
            <a:ext cx="9731960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All movements should kill the wind, reż. Yuyan Wang, Francja 2019</a:t>
            </a:r>
          </a:p>
        </p:txBody>
      </p:sp>
      <p:sp>
        <p:nvSpPr>
          <p:cNvPr id="139" name="Przykładowe pytania wprowadzające:…"/>
          <p:cNvSpPr txBox="1"/>
          <p:nvPr/>
        </p:nvSpPr>
        <p:spPr>
          <a:xfrm>
            <a:off x="478980" y="1941017"/>
            <a:ext cx="10342398" cy="34077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/>
            <a:r>
              <a:t>Przykładowe pytania wprowadzające:</a:t>
            </a:r>
          </a:p>
          <a:p>
            <a:pPr algn="l">
              <a:defRPr b="0"/>
            </a:pPr>
          </a:p>
          <a:p>
            <a:pPr marL="333375" indent="-333375" algn="l">
              <a:buSzPct val="145000"/>
              <a:buChar char="-"/>
              <a:defRPr b="0"/>
            </a:pPr>
            <a:r>
              <a:t>Czy jesteś w stanie ocenić, co jest na ekranie w każdej sekundzie filmu?</a:t>
            </a:r>
          </a:p>
          <a:p>
            <a:pPr marL="333375" indent="-333375" algn="l">
              <a:buSzPct val="145000"/>
              <a:buChar char="-"/>
              <a:defRPr b="0"/>
            </a:pPr>
            <a:r>
              <a:t>Dlaczego w filmie nie ma dialogów?</a:t>
            </a:r>
          </a:p>
          <a:p>
            <a:pPr marL="333375" indent="-333375" algn="l">
              <a:buSzPct val="145000"/>
              <a:buChar char="-"/>
              <a:defRPr b="0"/>
            </a:pPr>
            <a:r>
              <a:t>Czy czujesz coraz większe zainteresowanie bohaterami filmu </a:t>
            </a:r>
            <a:br/>
            <a:r>
              <a:t>czy wręcz przeciwnie?</a:t>
            </a:r>
          </a:p>
          <a:p>
            <a:pPr marL="333375" indent="-333375" algn="l">
              <a:buSzPct val="145000"/>
              <a:buChar char="-"/>
              <a:defRPr b="0"/>
            </a:pPr>
            <a:r>
              <a:t>Czy coś jest dla Ciebie ważniejsze w filmie: człowiek czy obiekt?</a:t>
            </a:r>
          </a:p>
          <a:p>
            <a:pPr marL="333375" indent="-333375" algn="l">
              <a:buSzPct val="145000"/>
              <a:buChar char="-"/>
              <a:defRPr b="0"/>
            </a:pPr>
            <a:r>
              <a:t>Jakie uczucia wywołuje u Ciebie zmienna ścieżka dźwiękowa?</a:t>
            </a:r>
          </a:p>
          <a:p>
            <a:pPr marL="333375" indent="-333375" algn="l">
              <a:buSzPct val="145000"/>
              <a:buChar char="-"/>
              <a:defRPr b="0"/>
            </a:pPr>
            <a:r>
              <a:t>Czy film jest czarno-biały przez większość filmu?</a:t>
            </a:r>
          </a:p>
        </p:txBody>
      </p:sp>
      <p:sp>
        <p:nvSpPr>
          <p:cNvPr id="140" name="Przykładowe zadania:…"/>
          <p:cNvSpPr txBox="1"/>
          <p:nvPr/>
        </p:nvSpPr>
        <p:spPr>
          <a:xfrm>
            <a:off x="387451" y="5732120"/>
            <a:ext cx="12419001" cy="30391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/>
            <a:r>
              <a:t>Przykładowe zadania: </a:t>
            </a:r>
          </a:p>
          <a:p>
            <a:pPr algn="l"/>
          </a:p>
          <a:p>
            <a:pPr marL="333375" indent="-333375" algn="l">
              <a:buSzPct val="145000"/>
              <a:buChar char="-"/>
              <a:defRPr b="0"/>
            </a:pPr>
            <a:r>
              <a:t>Używając aparatu fotograficznego (w telefonie lub niezależnego) stwórz kolaż </a:t>
            </a:r>
            <a:br/>
            <a:r>
              <a:t>swojego dnia. Zwróć uwagę na te momenty, o których często nie myślisz.</a:t>
            </a:r>
          </a:p>
          <a:p>
            <a:pPr marL="333375" indent="-333375" algn="l">
              <a:buSzPct val="145000"/>
              <a:buChar char="-"/>
              <a:defRPr b="0"/>
            </a:pPr>
            <a:r>
              <a:t>Przygotuj listę tekstów kultury, z którym kojarzy Ci się film lub jego poszczególne kadry.</a:t>
            </a:r>
          </a:p>
          <a:p>
            <a:pPr marL="333375" indent="-333375" algn="l">
              <a:buSzPct val="145000"/>
              <a:buChar char="-"/>
            </a:pPr>
          </a:p>
          <a:p>
            <a:pPr marL="333375" indent="-333375" algn="l">
              <a:buSzPct val="145000"/>
              <a:buChar char="-"/>
            </a:pPr>
          </a:p>
        </p:txBody>
      </p:sp>
      <p:sp>
        <p:nvSpPr>
          <p:cNvPr id="141" name="#minimalizm #obserwacja"/>
          <p:cNvSpPr txBox="1"/>
          <p:nvPr/>
        </p:nvSpPr>
        <p:spPr>
          <a:xfrm>
            <a:off x="662381" y="8659470"/>
            <a:ext cx="3882238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#minimalizm #obserwacja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Keep that dream burning, reż. Reiner Kohlberger, Austria 2018"/>
          <p:cNvSpPr txBox="1"/>
          <p:nvPr/>
        </p:nvSpPr>
        <p:spPr>
          <a:xfrm>
            <a:off x="2214626" y="607670"/>
            <a:ext cx="9108949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Keep that dream burning, reż. Reiner Kohlberger, Austria 2018</a:t>
            </a:r>
          </a:p>
        </p:txBody>
      </p:sp>
      <p:sp>
        <p:nvSpPr>
          <p:cNvPr id="144" name="Text"/>
          <p:cNvSpPr txBox="1"/>
          <p:nvPr/>
        </p:nvSpPr>
        <p:spPr>
          <a:xfrm>
            <a:off x="6402882" y="7884770"/>
            <a:ext cx="199036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u="sng">
                <a:hlinkClick r:id="rId2" invalidUrl="" action="" tgtFrame="" tooltip="" history="1" highlightClick="0" endSnd="0"/>
              </a:defRPr>
            </a:lvl1pPr>
          </a:lstStyle>
          <a:p>
            <a:pPr>
              <a:defRPr u="none"/>
            </a:pPr>
            <a:r>
              <a:rPr u="sng">
                <a:hlinkClick r:id="rId2" invalidUrl="" action="" tgtFrame="" tooltip="" history="1" highlightClick="0" endSnd="0"/>
              </a:rPr>
              <a:t> </a:t>
            </a:r>
          </a:p>
        </p:txBody>
      </p:sp>
      <p:pic>
        <p:nvPicPr>
          <p:cNvPr id="145" name="Rainer_Kohlberger.jpeg" descr="Rainer_Kohlberger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96759" y="2178050"/>
            <a:ext cx="12190541" cy="510717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Keep that dream burning, reż. Reiner Kohlberger, Austria 2018"/>
          <p:cNvSpPr txBox="1"/>
          <p:nvPr/>
        </p:nvSpPr>
        <p:spPr>
          <a:xfrm>
            <a:off x="1992376" y="569570"/>
            <a:ext cx="9108949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Keep that dream burning, reż. Reiner Kohlberger, Austria 2018</a:t>
            </a:r>
          </a:p>
        </p:txBody>
      </p:sp>
      <p:sp>
        <p:nvSpPr>
          <p:cNvPr id="148" name="Pytania wprowadzające:…"/>
          <p:cNvSpPr txBox="1"/>
          <p:nvPr/>
        </p:nvSpPr>
        <p:spPr>
          <a:xfrm>
            <a:off x="885532" y="2125167"/>
            <a:ext cx="9229269" cy="34077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/>
            <a:r>
              <a:t>Pytania wprowadzające:</a:t>
            </a:r>
          </a:p>
          <a:p>
            <a:pPr algn="l"/>
          </a:p>
          <a:p>
            <a:pPr marL="333375" indent="-333375" algn="l">
              <a:buSzPct val="145000"/>
              <a:buChar char="-"/>
              <a:defRPr b="0"/>
            </a:pPr>
            <a:r>
              <a:t>Czy przychodzą Ci jakiekolwiek myśli do głowy podczas seansu </a:t>
            </a:r>
            <a:br/>
            <a:r>
              <a:t>czy film przykuwa całą Twoją uwagę?</a:t>
            </a:r>
          </a:p>
          <a:p>
            <a:pPr marL="333375" indent="-333375" algn="l">
              <a:buSzPct val="145000"/>
              <a:buChar char="-"/>
              <a:defRPr b="0"/>
            </a:pPr>
            <a:r>
              <a:t>Czy widzisz jakiekolwiek kształty w pierwszej części filmu?</a:t>
            </a:r>
          </a:p>
          <a:p>
            <a:pPr marL="333375" indent="-333375" algn="l">
              <a:buSzPct val="145000"/>
              <a:buChar char="-"/>
              <a:defRPr b="0"/>
            </a:pPr>
            <a:r>
              <a:t>Film jest intensywny wizualnie i dźwiękowo. Czy czujesz, że </a:t>
            </a:r>
            <a:br/>
            <a:r>
              <a:t>czas “się dłuży” czy wręcz przeciwnie?</a:t>
            </a:r>
          </a:p>
          <a:p>
            <a:pPr marL="333375" indent="-333375" algn="l">
              <a:buSzPct val="145000"/>
              <a:buChar char="-"/>
              <a:defRPr b="0"/>
            </a:pPr>
            <a:r>
              <a:t>Jak odbiór filmu wpłynął na Twoje ciało?</a:t>
            </a:r>
          </a:p>
          <a:p>
            <a:pPr marL="333375" indent="-333375" algn="l">
              <a:buSzPct val="145000"/>
              <a:buChar char="-"/>
              <a:defRPr b="0"/>
            </a:pPr>
            <a:r>
              <a:t>Czy film jest metaforą czegoś konkretnego? </a:t>
            </a:r>
          </a:p>
        </p:txBody>
      </p:sp>
      <p:sp>
        <p:nvSpPr>
          <p:cNvPr id="149" name="Przykładowe zadania:…"/>
          <p:cNvSpPr txBox="1"/>
          <p:nvPr/>
        </p:nvSpPr>
        <p:spPr>
          <a:xfrm>
            <a:off x="1031697" y="5706567"/>
            <a:ext cx="11930482" cy="23028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/>
            <a:r>
              <a:t>Przykładowe zadania:</a:t>
            </a:r>
            <a:br/>
          </a:p>
          <a:p>
            <a:pPr marL="228600" indent="-228600" algn="l">
              <a:buSzPct val="100000"/>
              <a:buChar char="•"/>
              <a:defRPr b="0"/>
            </a:pPr>
            <a:r>
              <a:t>Spróbuj za pomocą samych liczb 0 i 1 stworzyć na kartce A4 </a:t>
            </a:r>
            <a:br/>
            <a:r>
              <a:t>obraz nawiązujący do filmu. </a:t>
            </a:r>
          </a:p>
          <a:p>
            <a:pPr marL="228600" indent="-228600" algn="l">
              <a:buSzPct val="100000"/>
              <a:buChar char="•"/>
            </a:pPr>
            <a:r>
              <a:rPr b="0"/>
              <a:t>Znajdź idealne miejsce na projekcję tego filmu w Twojej szkole lub Twoim najbliższym</a:t>
            </a:r>
            <a:br>
              <a:rPr b="0"/>
            </a:br>
            <a:r>
              <a:rPr b="0"/>
              <a:t>otoczeniu. Wyjaśnij, dlaczego zdecydowałaś_eś się na taką przestrzeń.</a:t>
            </a:r>
          </a:p>
        </p:txBody>
      </p:sp>
      <p:sp>
        <p:nvSpPr>
          <p:cNvPr id="150" name="#zanurzenie #mediacyfrowe"/>
          <p:cNvSpPr txBox="1"/>
          <p:nvPr/>
        </p:nvSpPr>
        <p:spPr>
          <a:xfrm>
            <a:off x="1002791" y="8481670"/>
            <a:ext cx="4166617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#zanurzenie #mediacyfrowe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IT, dir. Anouk De Clercq &amp; Tom Callemin, Belgia 2017"/>
          <p:cNvSpPr txBox="1"/>
          <p:nvPr/>
        </p:nvSpPr>
        <p:spPr>
          <a:xfrm>
            <a:off x="2613609" y="633070"/>
            <a:ext cx="7777582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IT, dir. Anouk De Clercq &amp; Tom Callemin, Belgia 2017 </a:t>
            </a:r>
          </a:p>
        </p:txBody>
      </p:sp>
      <p:pic>
        <p:nvPicPr>
          <p:cNvPr id="153" name="IT.jpeg" descr="IT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2403" y="1981200"/>
            <a:ext cx="11799994" cy="6637497"/>
          </a:xfrm>
          <a:prstGeom prst="rect">
            <a:avLst/>
          </a:prstGeom>
          <a:ln w="12700">
            <a:miter lim="400000"/>
          </a:ln>
        </p:spPr>
      </p:pic>
      <p:sp>
        <p:nvSpPr>
          <p:cNvPr id="154" name="Text"/>
          <p:cNvSpPr txBox="1"/>
          <p:nvPr/>
        </p:nvSpPr>
        <p:spPr>
          <a:xfrm>
            <a:off x="6402882" y="8938870"/>
            <a:ext cx="199036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u="sng">
                <a:hlinkClick r:id="rId3" invalidUrl="" action="" tgtFrame="" tooltip="" history="1" highlightClick="0" endSnd="0"/>
              </a:defRPr>
            </a:lvl1pPr>
          </a:lstStyle>
          <a:p>
            <a:pPr>
              <a:defRPr u="none"/>
            </a:pPr>
            <a:r>
              <a:rPr u="sng">
                <a:hlinkClick r:id="rId3" invalidUrl="" action="" tgtFrame="" tooltip="" history="1" highlightClick="0" endSnd="0"/>
              </a:rPr>
              <a:t>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0A89D"/>
      </a:accent2>
      <a:accent3>
        <a:srgbClr val="1DB100"/>
      </a:accent3>
      <a:accent4>
        <a:srgbClr val="F8BA00"/>
      </a:accent4>
      <a:accent5>
        <a:srgbClr val="EE220C"/>
      </a:accent5>
      <a:accent6>
        <a:srgbClr val="CB297B"/>
      </a:accent6>
      <a:hlink>
        <a:srgbClr val="0000FF"/>
      </a:hlink>
      <a:folHlink>
        <a:srgbClr val="FF00FF"/>
      </a:folHlink>
    </a:clrScheme>
    <a:fontScheme name="Black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Off val="13529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0A89D"/>
      </a:accent2>
      <a:accent3>
        <a:srgbClr val="1DB100"/>
      </a:accent3>
      <a:accent4>
        <a:srgbClr val="F8BA00"/>
      </a:accent4>
      <a:accent5>
        <a:srgbClr val="EE220C"/>
      </a:accent5>
      <a:accent6>
        <a:srgbClr val="CB297B"/>
      </a:accent6>
      <a:hlink>
        <a:srgbClr val="0000FF"/>
      </a:hlink>
      <a:folHlink>
        <a:srgbClr val="FF00FF"/>
      </a:folHlink>
    </a:clrScheme>
    <a:fontScheme name="Black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Off val="13529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