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83" r:id="rId3"/>
    <p:sldId id="309" r:id="rId4"/>
    <p:sldId id="310" r:id="rId5"/>
    <p:sldId id="285" r:id="rId6"/>
    <p:sldId id="312" r:id="rId7"/>
    <p:sldId id="314" r:id="rId8"/>
    <p:sldId id="315" r:id="rId9"/>
    <p:sldId id="286" r:id="rId10"/>
    <p:sldId id="330" r:id="rId11"/>
    <p:sldId id="316" r:id="rId12"/>
    <p:sldId id="317" r:id="rId13"/>
    <p:sldId id="318" r:id="rId14"/>
    <p:sldId id="290" r:id="rId15"/>
    <p:sldId id="292" r:id="rId16"/>
    <p:sldId id="319" r:id="rId17"/>
    <p:sldId id="305" r:id="rId18"/>
    <p:sldId id="289" r:id="rId19"/>
    <p:sldId id="321" r:id="rId20"/>
    <p:sldId id="269" r:id="rId21"/>
    <p:sldId id="331" r:id="rId22"/>
    <p:sldId id="300" r:id="rId23"/>
    <p:sldId id="332" r:id="rId24"/>
    <p:sldId id="325" r:id="rId25"/>
    <p:sldId id="272" r:id="rId26"/>
    <p:sldId id="322" r:id="rId27"/>
    <p:sldId id="328" r:id="rId28"/>
    <p:sldId id="327" r:id="rId29"/>
    <p:sldId id="329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CF00966-FD7D-43F2-819A-46B42D59CEC6}">
          <p14:sldIdLst>
            <p14:sldId id="256"/>
            <p14:sldId id="283"/>
            <p14:sldId id="309"/>
            <p14:sldId id="310"/>
            <p14:sldId id="285"/>
            <p14:sldId id="312"/>
            <p14:sldId id="314"/>
            <p14:sldId id="315"/>
            <p14:sldId id="286"/>
            <p14:sldId id="330"/>
            <p14:sldId id="316"/>
            <p14:sldId id="317"/>
            <p14:sldId id="318"/>
            <p14:sldId id="290"/>
            <p14:sldId id="292"/>
            <p14:sldId id="319"/>
            <p14:sldId id="305"/>
            <p14:sldId id="289"/>
            <p14:sldId id="321"/>
            <p14:sldId id="269"/>
            <p14:sldId id="331"/>
            <p14:sldId id="300"/>
            <p14:sldId id="332"/>
            <p14:sldId id="325"/>
            <p14:sldId id="272"/>
            <p14:sldId id="322"/>
            <p14:sldId id="328"/>
            <p14:sldId id="327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1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2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2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0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7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01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flektor na ciemnej zamglonej scenie">
            <a:extLst>
              <a:ext uri="{FF2B5EF4-FFF2-40B4-BE49-F238E27FC236}">
                <a16:creationId xmlns:a16="http://schemas.microsoft.com/office/drawing/2014/main" id="{C3E6FEE1-4883-4826-B187-540749712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D00542-C958-4146-8640-E85C8B7BB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871759"/>
            <a:ext cx="5067300" cy="3497042"/>
          </a:xfrm>
        </p:spPr>
        <p:txBody>
          <a:bodyPr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Czy możemy przenieść się do świata filmu?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B06B404-8BEF-4BEB-93A3-C8B45033F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60110" y="4547638"/>
            <a:ext cx="3139414" cy="2008796"/>
          </a:xfrm>
        </p:spPr>
        <p:txBody>
          <a:bodyPr anchor="t">
            <a:noAutofit/>
          </a:bodyPr>
          <a:lstStyle/>
          <a:p>
            <a:r>
              <a:rPr lang="pl-PL" sz="2400" dirty="0">
                <a:solidFill>
                  <a:srgbClr val="FFFFFF"/>
                </a:solidFill>
                <a:latin typeface="+mj-lt"/>
              </a:rPr>
              <a:t>Justyna Lipka</a:t>
            </a:r>
            <a:br>
              <a:rPr lang="pl-PL" sz="2400" dirty="0">
                <a:solidFill>
                  <a:srgbClr val="FFFFFF"/>
                </a:solidFill>
                <a:latin typeface="+mj-lt"/>
              </a:rPr>
            </a:br>
            <a:r>
              <a:rPr lang="pl-PL" sz="2400" dirty="0">
                <a:solidFill>
                  <a:srgbClr val="FFFFFF"/>
                </a:solidFill>
                <a:latin typeface="+mj-lt"/>
              </a:rPr>
              <a:t>Szkoła Doktorska </a:t>
            </a:r>
            <a:br>
              <a:rPr lang="pl-PL" sz="2400" dirty="0">
                <a:solidFill>
                  <a:srgbClr val="FFFFFF"/>
                </a:solidFill>
                <a:latin typeface="+mj-lt"/>
              </a:rPr>
            </a:br>
            <a:r>
              <a:rPr lang="pl-PL" sz="2400" dirty="0">
                <a:solidFill>
                  <a:srgbClr val="FFFFFF"/>
                </a:solidFill>
                <a:latin typeface="+mj-lt"/>
              </a:rPr>
              <a:t>Uniwersytet Śląski </a:t>
            </a:r>
            <a:br>
              <a:rPr lang="pl-PL" sz="2400" dirty="0">
                <a:solidFill>
                  <a:srgbClr val="FFFFFF"/>
                </a:solidFill>
                <a:latin typeface="+mj-lt"/>
              </a:rPr>
            </a:br>
            <a:r>
              <a:rPr lang="pl-PL" sz="2400" dirty="0">
                <a:solidFill>
                  <a:srgbClr val="FFFFFF"/>
                </a:solidFill>
                <a:latin typeface="+mj-lt"/>
              </a:rPr>
              <a:t>w Katowicach</a:t>
            </a:r>
            <a:br>
              <a:rPr lang="pl-PL" sz="2400" dirty="0">
                <a:solidFill>
                  <a:srgbClr val="FFFFFF"/>
                </a:solidFill>
                <a:latin typeface="+mj-lt"/>
              </a:rPr>
            </a:br>
            <a:r>
              <a:rPr lang="pl-PL" sz="2400" dirty="0">
                <a:solidFill>
                  <a:srgbClr val="FFFFFF"/>
                </a:solidFill>
                <a:latin typeface="+mj-lt"/>
              </a:rPr>
              <a:t>justyna.lipka@us.edu.pl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odtytuł 2">
            <a:extLst>
              <a:ext uri="{FF2B5EF4-FFF2-40B4-BE49-F238E27FC236}">
                <a16:creationId xmlns:a16="http://schemas.microsoft.com/office/drawing/2014/main" id="{F3132C4D-8D7E-4297-9E04-3B86CF5693ED}"/>
              </a:ext>
            </a:extLst>
          </p:cNvPr>
          <p:cNvSpPr txBox="1">
            <a:spLocks/>
          </p:cNvSpPr>
          <p:nvPr/>
        </p:nvSpPr>
        <p:spPr>
          <a:xfrm>
            <a:off x="647701" y="4205398"/>
            <a:ext cx="5919484" cy="1496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>
                <a:solidFill>
                  <a:srgbClr val="FFFFFF"/>
                </a:solidFill>
                <a:latin typeface="+mj-lt"/>
              </a:rPr>
              <a:t>O widzu i jego zaangażowaniu </a:t>
            </a:r>
            <a:br>
              <a:rPr lang="pl-PL" sz="2800" dirty="0">
                <a:solidFill>
                  <a:srgbClr val="FFFFFF"/>
                </a:solidFill>
                <a:latin typeface="+mj-lt"/>
              </a:rPr>
            </a:br>
            <a:r>
              <a:rPr lang="pl-PL" sz="2800" dirty="0">
                <a:solidFill>
                  <a:srgbClr val="FFFFFF"/>
                </a:solidFill>
                <a:latin typeface="+mj-lt"/>
              </a:rPr>
              <a:t>w narrację</a:t>
            </a:r>
          </a:p>
        </p:txBody>
      </p:sp>
    </p:spTree>
    <p:extLst>
      <p:ext uri="{BB962C8B-B14F-4D97-AF65-F5344CB8AC3E}">
        <p14:creationId xmlns:p14="http://schemas.microsoft.com/office/powerpoint/2010/main" val="126990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Zbliżenie fioletowej zasłony w różnych odcieniach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KOŁO IMMERSJI NARRACYJNEJ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286A359-36D2-4BE0-8ECC-980DC9E6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5240551"/>
            <a:ext cx="5762826" cy="745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err="1">
                <a:solidFill>
                  <a:schemeClr val="bg1"/>
                </a:solidFill>
                <a:latin typeface="+mj-lt"/>
              </a:rPr>
              <a:t>Bjørner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Magnusson, Nielsen, 2016</a:t>
            </a:r>
          </a:p>
        </p:txBody>
      </p:sp>
    </p:spTree>
    <p:extLst>
      <p:ext uri="{BB962C8B-B14F-4D97-AF65-F5344CB8AC3E}">
        <p14:creationId xmlns:p14="http://schemas.microsoft.com/office/powerpoint/2010/main" val="303113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Zbliżenie fioletowej zasłony w różnych odcieniach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PRZESTRZEŃ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286A359-36D2-4BE0-8ECC-980DC9E6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5240550"/>
            <a:ext cx="5762826" cy="1223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err="1">
                <a:solidFill>
                  <a:schemeClr val="bg1"/>
                </a:solidFill>
                <a:latin typeface="+mj-lt"/>
              </a:rPr>
              <a:t>Kukshinov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2016; Ryan, 2003;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Nilsson i in., 2016;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6A2B627-FC7B-4B71-98DF-F3A7EC4E1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954" y="1999364"/>
            <a:ext cx="493209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6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Zbliżenie fioletowej zasłony w różnych odcieniach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CZAS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286A359-36D2-4BE0-8ECC-980DC9E6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5240550"/>
            <a:ext cx="5762826" cy="1223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err="1">
                <a:solidFill>
                  <a:schemeClr val="bg1"/>
                </a:solidFill>
                <a:latin typeface="+mj-lt"/>
              </a:rPr>
              <a:t>Kukshinow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2016; Ryan, 2003;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Nilsson i in., 2016; </a:t>
            </a:r>
          </a:p>
        </p:txBody>
      </p:sp>
      <p:pic>
        <p:nvPicPr>
          <p:cNvPr id="4" name="Obraz 3" descr="Różne typy zegarów">
            <a:extLst>
              <a:ext uri="{FF2B5EF4-FFF2-40B4-BE49-F238E27FC236}">
                <a16:creationId xmlns:a16="http://schemas.microsoft.com/office/drawing/2014/main" id="{0B4D3FB9-8D1C-42E9-A6B9-065FF386F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5378" y="1893645"/>
            <a:ext cx="5067300" cy="28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Zbliżenie fioletowej zasłony w różnych odcieniach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EMOCJE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286A359-36D2-4BE0-8ECC-980DC9E6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89" y="5240550"/>
            <a:ext cx="5992238" cy="1520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Ryan, 2003; Nilsson i in., 2016;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Visch, 2010; Skorupa, 2019</a:t>
            </a:r>
          </a:p>
          <a:p>
            <a:pPr marL="0" indent="0">
              <a:buNone/>
            </a:pPr>
            <a:endParaRPr lang="pl-PL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Obraz 4" descr="Szczęśliwi ludzie biegnący po śniegu">
            <a:extLst>
              <a:ext uri="{FF2B5EF4-FFF2-40B4-BE49-F238E27FC236}">
                <a16:creationId xmlns:a16="http://schemas.microsoft.com/office/drawing/2014/main" id="{9A4670B6-A48A-4B3C-89F6-DD8F7D0F8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49" y="1903732"/>
            <a:ext cx="4517901" cy="30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7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0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 descr="Obraz zawierający tekst, zewnętrzne&#10;&#10;Opis wygenerowany automatycznie">
            <a:extLst>
              <a:ext uri="{FF2B5EF4-FFF2-40B4-BE49-F238E27FC236}">
                <a16:creationId xmlns:a16="http://schemas.microsoft.com/office/drawing/2014/main" id="{65B8215A-FB0A-4F28-86B6-9D54DFADE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67" b="937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26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zewnętrzne&#10;&#10;Opis wygenerowany automatycznie">
            <a:extLst>
              <a:ext uri="{FF2B5EF4-FFF2-40B4-BE49-F238E27FC236}">
                <a16:creationId xmlns:a16="http://schemas.microsoft.com/office/drawing/2014/main" id="{01CDA211-669D-4365-8653-B9684ED2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91" y="0"/>
            <a:ext cx="8503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2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Zbliżenie fioletowej zasłony w różnych odcieniach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>
                <a:solidFill>
                  <a:srgbClr val="FFFFFF"/>
                </a:solidFill>
              </a:rPr>
              <a:t>OSTRZEŻENIE </a:t>
            </a:r>
            <a:br>
              <a:rPr lang="pl-PL" sz="5000">
                <a:solidFill>
                  <a:srgbClr val="FFFFFF"/>
                </a:solidFill>
              </a:rPr>
            </a:br>
            <a:r>
              <a:rPr lang="pl-PL" sz="5000">
                <a:solidFill>
                  <a:srgbClr val="FFFFFF"/>
                </a:solidFill>
              </a:rPr>
              <a:t>DLA POSTACI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286A359-36D2-4BE0-8ECC-980DC9E6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5240551"/>
            <a:ext cx="5762826" cy="745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Badanie Bezdek,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Foy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Gerrig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55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Zbliżenie fioletowej zasłony w różnych odcieniach">
            <a:extLst>
              <a:ext uri="{FF2B5EF4-FFF2-40B4-BE49-F238E27FC236}">
                <a16:creationId xmlns:a16="http://schemas.microsoft.com/office/drawing/2014/main" id="{C9DE16E5-9FF5-4EFE-A88D-FB1B50F93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4" r="26364"/>
          <a:stretch/>
        </p:blipFill>
        <p:spPr>
          <a:xfrm>
            <a:off x="20" y="-17929"/>
            <a:ext cx="4876780" cy="6875929"/>
          </a:xfrm>
          <a:prstGeom prst="rect">
            <a:avLst/>
          </a:prstGeom>
        </p:spPr>
      </p:pic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632B8F-F760-4BED-9228-17DD89F35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967" y="1653707"/>
            <a:ext cx="6005933" cy="4066157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„Mądry pomysł!”</a:t>
            </a:r>
          </a:p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„Wynoś się stąd!”</a:t>
            </a:r>
          </a:p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„O nie!”</a:t>
            </a:r>
          </a:p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„Po prostu to zrób!”</a:t>
            </a:r>
          </a:p>
          <a:p>
            <a:pPr marL="0" indent="0">
              <a:buNone/>
            </a:pPr>
            <a:endParaRPr lang="pl-PL" sz="28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Bezdek,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Foy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Gerrig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52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clipart&#10;&#10;Opis wygenerowany automatycznie">
            <a:extLst>
              <a:ext uri="{FF2B5EF4-FFF2-40B4-BE49-F238E27FC236}">
                <a16:creationId xmlns:a16="http://schemas.microsoft.com/office/drawing/2014/main" id="{D2C00ED6-0D27-4A90-A5B9-A0B04BFAF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175"/>
            <a:ext cx="12192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1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Zbliżenie fioletowej zasłony w różnych odcieniach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KINO INTERAKTYWNE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286A359-36D2-4BE0-8ECC-980DC9E6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901" y="5240550"/>
            <a:ext cx="7202520" cy="1157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Kluszczyński, 2019; </a:t>
            </a:r>
            <a:r>
              <a:rPr lang="es-ES" sz="2400" dirty="0">
                <a:solidFill>
                  <a:schemeClr val="bg1"/>
                </a:solidFill>
                <a:latin typeface="+mj-lt"/>
              </a:rPr>
              <a:t>Ivars-Nicolas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s-ES" sz="2400" dirty="0">
                <a:solidFill>
                  <a:schemeClr val="bg1"/>
                </a:solidFill>
                <a:latin typeface="+mj-lt"/>
              </a:rPr>
              <a:t>Martinez-Cano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2020;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Radim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Hladiš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57787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Rozbijająca się fala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ZANURZENIE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444236FD-192A-491C-B92F-A5467F598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93" y="6134100"/>
            <a:ext cx="4323199" cy="638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Murray, 1997</a:t>
            </a:r>
          </a:p>
        </p:txBody>
      </p:sp>
    </p:spTree>
    <p:extLst>
      <p:ext uri="{BB962C8B-B14F-4D97-AF65-F5344CB8AC3E}">
        <p14:creationId xmlns:p14="http://schemas.microsoft.com/office/powerpoint/2010/main" val="53133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BANDERSNATCH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5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Zbliżenie fioletowej zasłony w różnych odcieniach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IMMERSJA </a:t>
            </a:r>
            <a:br>
              <a:rPr lang="pl-PL" sz="5000" dirty="0">
                <a:solidFill>
                  <a:srgbClr val="FFFFFF"/>
                </a:solidFill>
              </a:rPr>
            </a:br>
            <a:r>
              <a:rPr lang="pl-PL" sz="5000" dirty="0">
                <a:solidFill>
                  <a:srgbClr val="FFFFFF"/>
                </a:solidFill>
              </a:rPr>
              <a:t>OPARTA </a:t>
            </a:r>
            <a:br>
              <a:rPr lang="pl-PL" sz="5000" dirty="0">
                <a:solidFill>
                  <a:srgbClr val="FFFFFF"/>
                </a:solidFill>
              </a:rPr>
            </a:br>
            <a:r>
              <a:rPr lang="pl-PL" sz="5000" dirty="0">
                <a:solidFill>
                  <a:srgbClr val="FFFFFF"/>
                </a:solidFill>
              </a:rPr>
              <a:t>NA WYZWANIU, IMMERSJA STRATEGICZNA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286A359-36D2-4BE0-8ECC-980DC9E6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61" y="5485714"/>
            <a:ext cx="7202520" cy="66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Adams,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Rollings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2006; Nilsson, 2016;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Wang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5062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Krzesła w kino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48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ZANURZENIE </a:t>
            </a:r>
            <a:br>
              <a:rPr lang="pl-PL" sz="5000" dirty="0">
                <a:solidFill>
                  <a:srgbClr val="FFFFFF"/>
                </a:solidFill>
              </a:rPr>
            </a:br>
            <a:r>
              <a:rPr lang="pl-PL" sz="5000" dirty="0">
                <a:solidFill>
                  <a:srgbClr val="FFFFFF"/>
                </a:solidFill>
              </a:rPr>
              <a:t>W PRACY PSYCHOLOGA </a:t>
            </a:r>
            <a:br>
              <a:rPr lang="pl-PL" sz="5000" dirty="0">
                <a:solidFill>
                  <a:srgbClr val="FFFFFF"/>
                </a:solidFill>
              </a:rPr>
            </a:br>
            <a:r>
              <a:rPr lang="pl-PL" sz="5000" dirty="0">
                <a:solidFill>
                  <a:srgbClr val="FFFFFF"/>
                </a:solidFill>
              </a:rPr>
              <a:t>i EDUKATORA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9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Krzesła w kino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48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101346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PSYCHOLOGIA </a:t>
            </a:r>
            <a:br>
              <a:rPr lang="pl-PL" sz="5000" dirty="0">
                <a:solidFill>
                  <a:srgbClr val="FFFFFF"/>
                </a:solidFill>
              </a:rPr>
            </a:br>
            <a:r>
              <a:rPr lang="pl-PL" sz="5000" dirty="0">
                <a:solidFill>
                  <a:srgbClr val="FFFFFF"/>
                </a:solidFill>
              </a:rPr>
              <a:t>I FILM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37E10C72-6F83-45AE-9891-FA93A786B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71" y="3315390"/>
            <a:ext cx="6005933" cy="2604913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+mj-lt"/>
              </a:rPr>
              <a:t>Za: Young, 2012</a:t>
            </a:r>
          </a:p>
          <a:p>
            <a:pPr lvl="1"/>
            <a:r>
              <a:rPr lang="pl-PL" sz="2400" dirty="0">
                <a:solidFill>
                  <a:schemeClr val="bg1"/>
                </a:solidFill>
                <a:latin typeface="+mj-lt"/>
              </a:rPr>
              <a:t>psychologia w filmach</a:t>
            </a:r>
          </a:p>
          <a:p>
            <a:pPr lvl="1"/>
            <a:r>
              <a:rPr lang="pl-PL" sz="2400" dirty="0">
                <a:solidFill>
                  <a:schemeClr val="bg1"/>
                </a:solidFill>
                <a:latin typeface="+mj-lt"/>
              </a:rPr>
              <a:t>psychologia twórców filmowych</a:t>
            </a:r>
          </a:p>
          <a:p>
            <a:pPr lvl="1"/>
            <a:r>
              <a:rPr lang="pl-PL" sz="2400" dirty="0">
                <a:solidFill>
                  <a:schemeClr val="bg1"/>
                </a:solidFill>
                <a:latin typeface="+mj-lt"/>
              </a:rPr>
              <a:t>psychologia widzów</a:t>
            </a:r>
          </a:p>
        </p:txBody>
      </p:sp>
    </p:spTree>
    <p:extLst>
      <p:ext uri="{BB962C8B-B14F-4D97-AF65-F5344CB8AC3E}">
        <p14:creationId xmlns:p14="http://schemas.microsoft.com/office/powerpoint/2010/main" val="15142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Krzesła w kino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48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Badania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BD199040-41B9-42EA-866B-B164F8486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53" y="3774334"/>
            <a:ext cx="7290069" cy="27821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800" dirty="0" err="1">
                <a:solidFill>
                  <a:schemeClr val="bg1"/>
                </a:solidFill>
                <a:latin typeface="+mj-lt"/>
              </a:rPr>
              <a:t>Weibel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Wissmath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Mast, 2010;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Weibel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Wissmath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Stricker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2011; Mazzocco i in., 2010;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endParaRPr lang="pl-PL" sz="2800" dirty="0">
              <a:solidFill>
                <a:schemeClr val="bg1"/>
              </a:solidFill>
              <a:latin typeface="+mj-lt"/>
            </a:endParaRPr>
          </a:p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prowadzone badania nad immersją, przeniesieniem, tendencją do przeniesienia i zaangażowaniem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w narrację; immersja a zmiana postaw</a:t>
            </a:r>
          </a:p>
          <a:p>
            <a:pPr marL="0" indent="0">
              <a:buNone/>
            </a:pPr>
            <a:endParaRPr lang="pl-PL" sz="28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pl-PL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462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93C2720B-5BC4-43B4-8F8F-7D4AD6386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4F5BD6-1B3B-4B21-9901-8258D047A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61085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9AD2A56A-8727-40DD-A55F-B5A68C680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2164" b="-2"/>
          <a:stretch/>
        </p:blipFill>
        <p:spPr>
          <a:xfrm>
            <a:off x="800100" y="1066800"/>
            <a:ext cx="10591800" cy="47244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9E51F4-9F13-4C51-9CE0-0AEDA7FE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5861"/>
            <a:ext cx="106013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444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3C44F0E8-8363-40AB-815D-ABA3AC46D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931" y="1768343"/>
            <a:ext cx="10178138" cy="3659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"Ta historia pomaga nam zrozumieć, jak krucha jest rzeczywistość i jak łatwo stracić ją z oczu. Ostatecznie to doświadczenie dotyczy naszych uprzedzeń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i mitów na temat zdrowia psychicznego oraz tego, jak wstyd wywołany tak zwanymi zaburzeniami psychicznymi oddala nas od uczuć osób przejawiających takie zachowania.”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Oświadczenie Twórców, La Biennale di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Venezia</a:t>
            </a:r>
            <a:endParaRPr lang="pl-PL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2089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Krzesła w kino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48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276444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PSYCHOEDUKACJA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A4F414E-DEAA-4F45-AD5A-A8827B1F4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03" y="3608963"/>
            <a:ext cx="8459740" cy="2813158"/>
          </a:xfrm>
        </p:spPr>
        <p:txBody>
          <a:bodyPr>
            <a:normAutofit lnSpcReduction="10000"/>
          </a:bodyPr>
          <a:lstStyle/>
          <a:p>
            <a:r>
              <a:rPr lang="pl-PL" sz="2400" dirty="0">
                <a:solidFill>
                  <a:schemeClr val="bg1"/>
                </a:solidFill>
                <a:latin typeface="+mj-lt"/>
              </a:rPr>
              <a:t>aspekty metodologiczne; standardy zastosowania IVR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w badaniach psychologicznych: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Vasser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Aru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2020</a:t>
            </a:r>
          </a:p>
          <a:p>
            <a:r>
              <a:rPr lang="pl-PL" sz="2400" dirty="0">
                <a:solidFill>
                  <a:schemeClr val="bg1"/>
                </a:solidFill>
                <a:latin typeface="+mj-lt"/>
              </a:rPr>
              <a:t>badania a „dowody anegdotyczne”, wątpliwości związane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z „symulacją”,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Kalyanaraman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2010; Brown, 2010 </a:t>
            </a:r>
          </a:p>
          <a:p>
            <a:r>
              <a:rPr lang="pl-PL" sz="2400" dirty="0">
                <a:solidFill>
                  <a:schemeClr val="bg1"/>
                </a:solidFill>
                <a:latin typeface="+mj-lt"/>
              </a:rPr>
              <a:t>przyjmowanie perspektywy,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Herrera i in. 2018;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Schutte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Stilinović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6594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Krzesła w kino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48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101346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PSYCHOLOGICZNA PRACA Z FILMEM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334E82F0-D0CC-42F2-9024-5ECE4F793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53" y="3660109"/>
            <a:ext cx="6631833" cy="2482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Zajęcia filmowe.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„Psychologiczna praca z filmem” jako idea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dr Agnieszki Skorupy i dr Michała Brola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(Brol, Skorupa, 2014)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Program “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Watching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 Cinema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Group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Therapy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”,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 err="1">
                <a:solidFill>
                  <a:schemeClr val="bg1"/>
                </a:solidFill>
                <a:latin typeface="+mj-lt"/>
              </a:rPr>
              <a:t>Yazici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 i in., 2014</a:t>
            </a:r>
          </a:p>
        </p:txBody>
      </p:sp>
    </p:spTree>
    <p:extLst>
      <p:ext uri="{BB962C8B-B14F-4D97-AF65-F5344CB8AC3E}">
        <p14:creationId xmlns:p14="http://schemas.microsoft.com/office/powerpoint/2010/main" val="102838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Krzesła w kino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48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101346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Dziękuję </a:t>
            </a:r>
            <a:br>
              <a:rPr lang="pl-PL" sz="5000" dirty="0">
                <a:solidFill>
                  <a:srgbClr val="FFFFFF"/>
                </a:solidFill>
              </a:rPr>
            </a:br>
            <a:r>
              <a:rPr lang="pl-PL" sz="5000" dirty="0">
                <a:solidFill>
                  <a:srgbClr val="FFFFFF"/>
                </a:solidFill>
              </a:rPr>
              <a:t>za uwagę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dtytuł 2">
            <a:extLst>
              <a:ext uri="{FF2B5EF4-FFF2-40B4-BE49-F238E27FC236}">
                <a16:creationId xmlns:a16="http://schemas.microsoft.com/office/drawing/2014/main" id="{A0D6BC22-F30C-4DA5-9F60-4FAC3B600A39}"/>
              </a:ext>
            </a:extLst>
          </p:cNvPr>
          <p:cNvSpPr txBox="1">
            <a:spLocks/>
          </p:cNvSpPr>
          <p:nvPr/>
        </p:nvSpPr>
        <p:spPr>
          <a:xfrm>
            <a:off x="8643982" y="4368801"/>
            <a:ext cx="3547998" cy="200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rgbClr val="FFFFFF"/>
                </a:solidFill>
                <a:latin typeface="+mj-lt"/>
              </a:rPr>
              <a:t>Justyna Lipka</a:t>
            </a:r>
            <a:br>
              <a:rPr lang="pl-PL" sz="2400" dirty="0">
                <a:solidFill>
                  <a:srgbClr val="FFFFFF"/>
                </a:solidFill>
                <a:latin typeface="+mj-lt"/>
              </a:rPr>
            </a:br>
            <a:r>
              <a:rPr lang="pl-PL" sz="2400" dirty="0">
                <a:solidFill>
                  <a:srgbClr val="FFFFFF"/>
                </a:solidFill>
                <a:latin typeface="+mj-lt"/>
              </a:rPr>
              <a:t>Szkoła Doktorska </a:t>
            </a:r>
            <a:br>
              <a:rPr lang="pl-PL" sz="2400" dirty="0">
                <a:solidFill>
                  <a:srgbClr val="FFFFFF"/>
                </a:solidFill>
                <a:latin typeface="+mj-lt"/>
              </a:rPr>
            </a:br>
            <a:r>
              <a:rPr lang="pl-PL" sz="2400" dirty="0">
                <a:solidFill>
                  <a:srgbClr val="FFFFFF"/>
                </a:solidFill>
                <a:latin typeface="+mj-lt"/>
              </a:rPr>
              <a:t>Uniwersytet Śląski </a:t>
            </a:r>
            <a:br>
              <a:rPr lang="pl-PL" sz="2400" dirty="0">
                <a:solidFill>
                  <a:srgbClr val="FFFFFF"/>
                </a:solidFill>
                <a:latin typeface="+mj-lt"/>
              </a:rPr>
            </a:br>
            <a:r>
              <a:rPr lang="pl-PL" sz="2400" dirty="0">
                <a:solidFill>
                  <a:srgbClr val="FFFFFF"/>
                </a:solidFill>
                <a:latin typeface="+mj-lt"/>
              </a:rPr>
              <a:t>w Katowicach</a:t>
            </a:r>
            <a:br>
              <a:rPr lang="pl-PL" sz="2400" dirty="0">
                <a:solidFill>
                  <a:srgbClr val="FFFFFF"/>
                </a:solidFill>
                <a:latin typeface="+mj-lt"/>
              </a:rPr>
            </a:br>
            <a:r>
              <a:rPr lang="pl-PL" sz="2400" dirty="0">
                <a:solidFill>
                  <a:srgbClr val="FFFFFF"/>
                </a:solidFill>
                <a:latin typeface="+mj-lt"/>
              </a:rPr>
              <a:t>justyna.lipka@us.edu.pl</a:t>
            </a:r>
          </a:p>
        </p:txBody>
      </p:sp>
    </p:spTree>
    <p:extLst>
      <p:ext uri="{BB962C8B-B14F-4D97-AF65-F5344CB8AC3E}">
        <p14:creationId xmlns:p14="http://schemas.microsoft.com/office/powerpoint/2010/main" val="276144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Rozbijająca się fala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ZANURZENIE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444236FD-192A-491C-B92F-A5467F598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4808165"/>
            <a:ext cx="6857206" cy="1855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Fornerino,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Helme-Guizon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Gotteland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2008;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Nilsson,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Nordahl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Serafin, 2016;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Hinde, 2017</a:t>
            </a:r>
          </a:p>
        </p:txBody>
      </p:sp>
    </p:spTree>
    <p:extLst>
      <p:ext uri="{BB962C8B-B14F-4D97-AF65-F5344CB8AC3E}">
        <p14:creationId xmlns:p14="http://schemas.microsoft.com/office/powerpoint/2010/main" val="8461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Abstrakcyjne tło ze świetlistymi kropkami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>
                <a:solidFill>
                  <a:srgbClr val="FFFFFF"/>
                </a:solidFill>
              </a:rPr>
              <a:t>IMMERSJA – TECHNOLOGIA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444236FD-192A-491C-B92F-A5467F598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65" y="4922196"/>
            <a:ext cx="4897065" cy="17704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Hinde, 2012; Hinde, 2017;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Baranowski,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Hecht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2014;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Nilsson,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Nordahl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Serafin, 2016; Skorupa, 2019 </a:t>
            </a:r>
          </a:p>
        </p:txBody>
      </p:sp>
    </p:spTree>
    <p:extLst>
      <p:ext uri="{BB962C8B-B14F-4D97-AF65-F5344CB8AC3E}">
        <p14:creationId xmlns:p14="http://schemas.microsoft.com/office/powerpoint/2010/main" val="24824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123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IMMERSJA – PRZESTRZEŃ IMMERSYJNA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FE29B36-0B8C-45DC-B09D-0C860872F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443" y="5651440"/>
            <a:ext cx="1939856" cy="819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err="1">
                <a:solidFill>
                  <a:schemeClr val="bg1"/>
                </a:solidFill>
                <a:latin typeface="+mj-lt"/>
              </a:rPr>
              <a:t>Tree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295471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INTERAKTYWNA INSTALACJA FILMOWA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3C44F0E8-8363-40AB-815D-ABA3AC46D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30" y="4579852"/>
            <a:ext cx="9207231" cy="2009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Kluszczyński, 2019</a:t>
            </a:r>
          </a:p>
          <a:p>
            <a:pPr marL="0" indent="0">
              <a:buNone/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Źródło zdjęcia: https://www.jeffreyshawcompendium.com/platform/avie/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82BAF16-B27E-467B-B70C-4CE4994E7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334" y="1846902"/>
            <a:ext cx="6838911" cy="38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5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Abstrakcyjne tło ze świetlistymi kropkami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IMMERSJA </a:t>
            </a:r>
            <a:br>
              <a:rPr lang="pl-PL" sz="5000" dirty="0">
                <a:solidFill>
                  <a:srgbClr val="FFFFFF"/>
                </a:solidFill>
              </a:rPr>
            </a:br>
            <a:r>
              <a:rPr lang="pl-PL" sz="5000" dirty="0">
                <a:solidFill>
                  <a:srgbClr val="FFFFFF"/>
                </a:solidFill>
              </a:rPr>
              <a:t>i zmysły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444236FD-192A-491C-B92F-A5467F598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47" y="5023059"/>
            <a:ext cx="7037151" cy="1277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solidFill>
                  <a:schemeClr val="bg1"/>
                </a:solidFill>
                <a:latin typeface="+mj-lt"/>
              </a:rPr>
              <a:t>spory dotyczące „Hobbita”,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Liu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2018;</a:t>
            </a:r>
          </a:p>
          <a:p>
            <a:pPr marL="0" indent="0">
              <a:buNone/>
            </a:pPr>
            <a:r>
              <a:rPr lang="en-US" sz="2800" dirty="0" err="1">
                <a:solidFill>
                  <a:schemeClr val="bg1"/>
                </a:solidFill>
                <a:latin typeface="+mj-lt"/>
              </a:rPr>
              <a:t>sensous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theory,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Stańczyk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2019</a:t>
            </a:r>
            <a:endParaRPr lang="pl-PL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955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3C44F0E8-8363-40AB-815D-ABA3AC46D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68" y="1311615"/>
            <a:ext cx="10178138" cy="5141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+mj-lt"/>
              </a:rPr>
              <a:t>„(...) z pewnością zaangażowanie widzów w film nie wymaga ani nie musi być osiągnięte przez specjalne techniki 3D. Możliwość zaangażowania w film wymaga również, aby film oferował staromodne walory związane z </a:t>
            </a:r>
            <a:r>
              <a:rPr lang="pl-PL" sz="2400" u="sng" dirty="0">
                <a:solidFill>
                  <a:schemeClr val="bg1"/>
                </a:solidFill>
                <a:latin typeface="+mj-lt"/>
              </a:rPr>
              <a:t>rozwojem postaci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i </a:t>
            </a:r>
            <a:r>
              <a:rPr lang="pl-PL" sz="2400" u="sng" dirty="0">
                <a:solidFill>
                  <a:schemeClr val="bg1"/>
                </a:solidFill>
                <a:latin typeface="+mj-lt"/>
              </a:rPr>
              <a:t>intrygującą historią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. Ważne są też inne tradycyjne właściwości poza wizualnymi,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takie jak muzyka, scenografia i dźwięk. Zanurzenie może nastąpić, gdy </a:t>
            </a:r>
            <a:r>
              <a:rPr lang="pl-PL" sz="2400" u="sng" dirty="0">
                <a:solidFill>
                  <a:schemeClr val="bg1"/>
                </a:solidFill>
                <a:latin typeface="+mj-lt"/>
              </a:rPr>
              <a:t>postacie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2400" u="sng" dirty="0">
                <a:solidFill>
                  <a:schemeClr val="bg1"/>
                </a:solidFill>
                <a:latin typeface="+mj-lt"/>
              </a:rPr>
              <a:t>wzbudzają sympatię lub empatię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a publiczność będzie </a:t>
            </a:r>
            <a:r>
              <a:rPr lang="pl-PL" sz="2400" u="sng" dirty="0">
                <a:solidFill>
                  <a:schemeClr val="bg1"/>
                </a:solidFill>
                <a:latin typeface="+mj-lt"/>
              </a:rPr>
              <a:t>śledzić historię 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nawet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w 2D, jeśli dostarcza ona tajemnic, niespodzianek, romantycznych przeszkód, 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pl-PL" sz="2400" dirty="0">
                <a:solidFill>
                  <a:schemeClr val="bg1"/>
                </a:solidFill>
                <a:latin typeface="+mj-lt"/>
              </a:rPr>
              <a:t>i innych.”</a:t>
            </a:r>
          </a:p>
          <a:p>
            <a:pPr marL="0" indent="0">
              <a:buNone/>
            </a:pPr>
            <a:r>
              <a:rPr lang="pl-PL" sz="2400" dirty="0" err="1">
                <a:solidFill>
                  <a:schemeClr val="bg1"/>
                </a:solidFill>
                <a:latin typeface="+mj-lt"/>
              </a:rPr>
              <a:t>Cynthia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2400" dirty="0" err="1">
                <a:solidFill>
                  <a:schemeClr val="bg1"/>
                </a:solidFill>
                <a:latin typeface="+mj-lt"/>
              </a:rPr>
              <a:t>Freeland</a:t>
            </a:r>
            <a:r>
              <a:rPr lang="pl-PL" sz="2400" dirty="0">
                <a:solidFill>
                  <a:schemeClr val="bg1"/>
                </a:solidFill>
                <a:latin typeface="+mj-lt"/>
              </a:rPr>
              <a:t>, 2012, s. 570 (podkreślenia własne),</a:t>
            </a:r>
            <a:br>
              <a:rPr lang="pl-PL" sz="2400" dirty="0">
                <a:solidFill>
                  <a:schemeClr val="bg1"/>
                </a:solidFill>
                <a:latin typeface="+mj-lt"/>
              </a:rPr>
            </a:br>
            <a:r>
              <a:rPr lang="en-US" sz="2400" i="1" dirty="0">
                <a:solidFill>
                  <a:schemeClr val="bg1"/>
                </a:solidFill>
                <a:latin typeface="+mj-lt"/>
              </a:rPr>
              <a:t>On Being </a:t>
            </a:r>
            <a:r>
              <a:rPr lang="en-US" sz="2400" i="1" dirty="0" err="1">
                <a:solidFill>
                  <a:schemeClr val="bg1"/>
                </a:solidFill>
                <a:latin typeface="+mj-lt"/>
              </a:rPr>
              <a:t>Stereoblind</a:t>
            </a:r>
            <a:r>
              <a:rPr lang="en-US" sz="2400" i="1" dirty="0">
                <a:solidFill>
                  <a:schemeClr val="bg1"/>
                </a:solidFill>
                <a:latin typeface="+mj-lt"/>
              </a:rPr>
              <a:t> in an Era of 3D Movies</a:t>
            </a:r>
            <a:endParaRPr lang="pl-PL" sz="24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330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Zbliżenie fioletowej zasłony w różnych odcieniach">
            <a:extLst>
              <a:ext uri="{FF2B5EF4-FFF2-40B4-BE49-F238E27FC236}">
                <a16:creationId xmlns:a16="http://schemas.microsoft.com/office/drawing/2014/main" id="{6C3D1B3C-79BC-4344-BF93-50526D9E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926A06-569E-4860-8FB1-EB44F289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000" dirty="0">
                <a:solidFill>
                  <a:srgbClr val="FFFFFF"/>
                </a:solidFill>
              </a:rPr>
              <a:t>IMMERSJA </a:t>
            </a:r>
            <a:br>
              <a:rPr lang="pl-PL" sz="5000" dirty="0">
                <a:solidFill>
                  <a:srgbClr val="FFFFFF"/>
                </a:solidFill>
              </a:rPr>
            </a:br>
            <a:r>
              <a:rPr lang="pl-PL" sz="5000" dirty="0">
                <a:solidFill>
                  <a:srgbClr val="FFFFFF"/>
                </a:solidFill>
              </a:rPr>
              <a:t>A SENSORYKA, IMMERSJA </a:t>
            </a:r>
            <a:br>
              <a:rPr lang="pl-PL" sz="5000" dirty="0">
                <a:solidFill>
                  <a:srgbClr val="FFFFFF"/>
                </a:solidFill>
              </a:rPr>
            </a:br>
            <a:r>
              <a:rPr lang="pl-PL" sz="5000" dirty="0">
                <a:solidFill>
                  <a:srgbClr val="FFFFFF"/>
                </a:solidFill>
              </a:rPr>
              <a:t>A NARRACJA</a:t>
            </a:r>
            <a:endParaRPr lang="en-US" sz="50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286A359-36D2-4BE0-8ECC-980DC9E6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5240550"/>
            <a:ext cx="5762826" cy="1223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err="1">
                <a:solidFill>
                  <a:schemeClr val="bg1"/>
                </a:solidFill>
                <a:latin typeface="+mj-lt"/>
              </a:rPr>
              <a:t>Kukshinov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2016; Green,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Sestir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2017;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pl-PL" sz="2800" dirty="0">
                <a:solidFill>
                  <a:schemeClr val="bg1"/>
                </a:solidFill>
                <a:latin typeface="+mj-lt"/>
              </a:rPr>
              <a:t>Nilsson, 2016; Green,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Brock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, 2000 </a:t>
            </a:r>
          </a:p>
        </p:txBody>
      </p:sp>
    </p:spTree>
    <p:extLst>
      <p:ext uri="{BB962C8B-B14F-4D97-AF65-F5344CB8AC3E}">
        <p14:creationId xmlns:p14="http://schemas.microsoft.com/office/powerpoint/2010/main" val="33381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hronicleVTI">
  <a:themeElements>
    <a:clrScheme name="AnalogousFromRegularSeedLeftStep">
      <a:dk1>
        <a:srgbClr val="000000"/>
      </a:dk1>
      <a:lt1>
        <a:srgbClr val="FFFFFF"/>
      </a:lt1>
      <a:dk2>
        <a:srgbClr val="311B25"/>
      </a:dk2>
      <a:lt2>
        <a:srgbClr val="F0F3F1"/>
      </a:lt2>
      <a:accent1>
        <a:srgbClr val="D13EA1"/>
      </a:accent1>
      <a:accent2>
        <a:srgbClr val="B32DC0"/>
      </a:accent2>
      <a:accent3>
        <a:srgbClr val="873ED1"/>
      </a:accent3>
      <a:accent4>
        <a:srgbClr val="463BC4"/>
      </a:accent4>
      <a:accent5>
        <a:srgbClr val="3E70D1"/>
      </a:accent5>
      <a:accent6>
        <a:srgbClr val="2D9BC0"/>
      </a:accent6>
      <a:hlink>
        <a:srgbClr val="349D57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4247</TotalTime>
  <Words>670</Words>
  <Application>Microsoft Office PowerPoint</Application>
  <PresentationFormat>Panoramiczny</PresentationFormat>
  <Paragraphs>63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Calisto MT</vt:lpstr>
      <vt:lpstr>Univers Condensed</vt:lpstr>
      <vt:lpstr>ChronicleVTI</vt:lpstr>
      <vt:lpstr>Czy możemy przenieść się do świata filmu? </vt:lpstr>
      <vt:lpstr>ZANURZENIE</vt:lpstr>
      <vt:lpstr>ZANURZENIE</vt:lpstr>
      <vt:lpstr>IMMERSJA – TECHNOLOGIA</vt:lpstr>
      <vt:lpstr>IMMERSJA – PRZESTRZEŃ IMMERSYJNA</vt:lpstr>
      <vt:lpstr>INTERAKTYWNA INSTALACJA FILMOWA</vt:lpstr>
      <vt:lpstr>IMMERSJA  i zmysły</vt:lpstr>
      <vt:lpstr>Prezentacja programu PowerPoint</vt:lpstr>
      <vt:lpstr>IMMERSJA  A SENSORYKA, IMMERSJA  A NARRACJA</vt:lpstr>
      <vt:lpstr>KOŁO IMMERSJI NARRACYJNEJ</vt:lpstr>
      <vt:lpstr>PRZESTRZEŃ</vt:lpstr>
      <vt:lpstr>CZAS</vt:lpstr>
      <vt:lpstr>EMOCJE</vt:lpstr>
      <vt:lpstr>Prezentacja programu PowerPoint</vt:lpstr>
      <vt:lpstr>Prezentacja programu PowerPoint</vt:lpstr>
      <vt:lpstr>OSTRZEŻENIE  DLA POSTACI</vt:lpstr>
      <vt:lpstr>Prezentacja programu PowerPoint</vt:lpstr>
      <vt:lpstr>Prezentacja programu PowerPoint</vt:lpstr>
      <vt:lpstr>KINO INTERAKTYWNE</vt:lpstr>
      <vt:lpstr>BANDERSNATCH</vt:lpstr>
      <vt:lpstr>IMMERSJA  OPARTA  NA WYZWANIU, IMMERSJA STRATEGICZNA</vt:lpstr>
      <vt:lpstr>ZANURZENIE  W PRACY PSYCHOLOGA  i EDUKATORA</vt:lpstr>
      <vt:lpstr>PSYCHOLOGIA  I FILM</vt:lpstr>
      <vt:lpstr>Badania</vt:lpstr>
      <vt:lpstr>Prezentacja programu PowerPoint</vt:lpstr>
      <vt:lpstr>Prezentacja programu PowerPoint</vt:lpstr>
      <vt:lpstr>PSYCHOEDUKACJA</vt:lpstr>
      <vt:lpstr>PSYCHOLOGICZNA PRACA Z FILMEM</vt:lpstr>
      <vt:lpstr>Dziękuję 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Czy możemy przenieść się do świata filmu? </dc:title>
  <dc:creator>Admin</dc:creator>
  <cp:lastModifiedBy>Admin</cp:lastModifiedBy>
  <cp:revision>261</cp:revision>
  <dcterms:created xsi:type="dcterms:W3CDTF">2021-11-13T11:29:36Z</dcterms:created>
  <dcterms:modified xsi:type="dcterms:W3CDTF">2021-11-30T19:26:32Z</dcterms:modified>
</cp:coreProperties>
</file>